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348" r:id="rId2"/>
    <p:sldId id="419" r:id="rId3"/>
    <p:sldId id="304" r:id="rId4"/>
    <p:sldId id="391" r:id="rId5"/>
    <p:sldId id="392" r:id="rId6"/>
    <p:sldId id="394" r:id="rId7"/>
    <p:sldId id="395" r:id="rId8"/>
    <p:sldId id="396" r:id="rId9"/>
    <p:sldId id="397" r:id="rId10"/>
    <p:sldId id="423" r:id="rId11"/>
    <p:sldId id="424" r:id="rId12"/>
    <p:sldId id="412" r:id="rId13"/>
    <p:sldId id="270" r:id="rId14"/>
    <p:sldId id="401" r:id="rId15"/>
    <p:sldId id="425" r:id="rId16"/>
    <p:sldId id="402" r:id="rId17"/>
    <p:sldId id="404" r:id="rId18"/>
    <p:sldId id="405" r:id="rId19"/>
    <p:sldId id="406" r:id="rId20"/>
    <p:sldId id="426" r:id="rId21"/>
    <p:sldId id="374" r:id="rId22"/>
    <p:sldId id="409" r:id="rId23"/>
    <p:sldId id="410" r:id="rId24"/>
    <p:sldId id="411" r:id="rId25"/>
    <p:sldId id="416" r:id="rId26"/>
    <p:sldId id="417" r:id="rId27"/>
    <p:sldId id="418" r:id="rId28"/>
    <p:sldId id="420" r:id="rId29"/>
    <p:sldId id="421" r:id="rId30"/>
    <p:sldId id="422" r:id="rId3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1A1"/>
    <a:srgbClr val="700017"/>
    <a:srgbClr val="F2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95" d="100"/>
          <a:sy n="95" d="100"/>
        </p:scale>
        <p:origin x="870"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B3FCB4EB-9EBA-4A05-B4F4-0C1014E8FEBC}" type="slidenum">
              <a:rPr lang="en-US"/>
              <a:pPr>
                <a:defRPr/>
              </a:pPr>
              <a:t>‹#›</a:t>
            </a:fld>
            <a:endParaRPr lang="en-US"/>
          </a:p>
        </p:txBody>
      </p:sp>
    </p:spTree>
    <p:extLst>
      <p:ext uri="{BB962C8B-B14F-4D97-AF65-F5344CB8AC3E}">
        <p14:creationId xmlns:p14="http://schemas.microsoft.com/office/powerpoint/2010/main" val="285312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1</a:t>
            </a:fld>
            <a:endParaRPr lang="en-US"/>
          </a:p>
        </p:txBody>
      </p:sp>
    </p:spTree>
    <p:extLst>
      <p:ext uri="{BB962C8B-B14F-4D97-AF65-F5344CB8AC3E}">
        <p14:creationId xmlns:p14="http://schemas.microsoft.com/office/powerpoint/2010/main" val="141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22</a:t>
            </a:fld>
            <a:endParaRPr lang="en-US"/>
          </a:p>
        </p:txBody>
      </p:sp>
    </p:spTree>
    <p:extLst>
      <p:ext uri="{BB962C8B-B14F-4D97-AF65-F5344CB8AC3E}">
        <p14:creationId xmlns:p14="http://schemas.microsoft.com/office/powerpoint/2010/main" val="119939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4</a:t>
            </a:fld>
            <a:endParaRPr lang="en-US"/>
          </a:p>
        </p:txBody>
      </p:sp>
    </p:spTree>
    <p:extLst>
      <p:ext uri="{BB962C8B-B14F-4D97-AF65-F5344CB8AC3E}">
        <p14:creationId xmlns:p14="http://schemas.microsoft.com/office/powerpoint/2010/main" val="359231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5</a:t>
            </a:fld>
            <a:endParaRPr lang="en-US"/>
          </a:p>
        </p:txBody>
      </p:sp>
    </p:spTree>
    <p:extLst>
      <p:ext uri="{BB962C8B-B14F-4D97-AF65-F5344CB8AC3E}">
        <p14:creationId xmlns:p14="http://schemas.microsoft.com/office/powerpoint/2010/main" val="276079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6</a:t>
            </a:fld>
            <a:endParaRPr lang="en-US"/>
          </a:p>
        </p:txBody>
      </p:sp>
    </p:spTree>
    <p:extLst>
      <p:ext uri="{BB962C8B-B14F-4D97-AF65-F5344CB8AC3E}">
        <p14:creationId xmlns:p14="http://schemas.microsoft.com/office/powerpoint/2010/main" val="305616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7</a:t>
            </a:fld>
            <a:endParaRPr lang="en-US"/>
          </a:p>
        </p:txBody>
      </p:sp>
    </p:spTree>
    <p:extLst>
      <p:ext uri="{BB962C8B-B14F-4D97-AF65-F5344CB8AC3E}">
        <p14:creationId xmlns:p14="http://schemas.microsoft.com/office/powerpoint/2010/main" val="383663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8</a:t>
            </a:fld>
            <a:endParaRPr lang="en-US"/>
          </a:p>
        </p:txBody>
      </p:sp>
    </p:spTree>
    <p:extLst>
      <p:ext uri="{BB962C8B-B14F-4D97-AF65-F5344CB8AC3E}">
        <p14:creationId xmlns:p14="http://schemas.microsoft.com/office/powerpoint/2010/main" val="95496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9</a:t>
            </a:fld>
            <a:endParaRPr lang="en-US"/>
          </a:p>
        </p:txBody>
      </p:sp>
    </p:spTree>
    <p:extLst>
      <p:ext uri="{BB962C8B-B14F-4D97-AF65-F5344CB8AC3E}">
        <p14:creationId xmlns:p14="http://schemas.microsoft.com/office/powerpoint/2010/main" val="360224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14</a:t>
            </a:fld>
            <a:endParaRPr lang="en-US"/>
          </a:p>
        </p:txBody>
      </p:sp>
    </p:spTree>
    <p:extLst>
      <p:ext uri="{BB962C8B-B14F-4D97-AF65-F5344CB8AC3E}">
        <p14:creationId xmlns:p14="http://schemas.microsoft.com/office/powerpoint/2010/main" val="32508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8E256-BDD2-476D-B2C9-421A5314E492}" type="slidenum">
              <a:rPr lang="en-US" smtClean="0"/>
              <a:t>21</a:t>
            </a:fld>
            <a:endParaRPr lang="en-US"/>
          </a:p>
        </p:txBody>
      </p:sp>
    </p:spTree>
    <p:extLst>
      <p:ext uri="{BB962C8B-B14F-4D97-AF65-F5344CB8AC3E}">
        <p14:creationId xmlns:p14="http://schemas.microsoft.com/office/powerpoint/2010/main" val="155294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4910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82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914400"/>
            <a:ext cx="1676400" cy="3257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4876800" cy="3257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18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088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14550"/>
            <a:ext cx="32004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114550"/>
            <a:ext cx="32004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84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3893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68429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6411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68828" y="168429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8" y="216411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5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4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2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50271"/>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98847" y="75027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1621811"/>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073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96002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8191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8800" y="438507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050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295400" y="2114550"/>
            <a:ext cx="655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3"/>
          <p:cNvSpPr>
            <a:spLocks noGrp="1" noChangeArrowheads="1"/>
          </p:cNvSpPr>
          <p:nvPr>
            <p:ph type="title"/>
          </p:nvPr>
        </p:nvSpPr>
        <p:spPr bwMode="auto">
          <a:xfrm>
            <a:off x="1295400" y="895350"/>
            <a:ext cx="6553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 name="Rectangle 1"/>
          <p:cNvSpPr/>
          <p:nvPr userDrawn="1"/>
        </p:nvSpPr>
        <p:spPr>
          <a:xfrm>
            <a:off x="0" y="0"/>
            <a:ext cx="9144000" cy="59055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8600" y="75695"/>
            <a:ext cx="2209800" cy="45770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mbria" pitchFamily="18"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mbria" pitchFamily="18" charset="0"/>
        </a:defRPr>
      </a:lvl2pPr>
      <a:lvl3pPr marL="1143000" indent="-228600" algn="l" rtl="0" eaLnBrk="1" fontAlgn="base" hangingPunct="1">
        <a:spcBef>
          <a:spcPct val="20000"/>
        </a:spcBef>
        <a:spcAft>
          <a:spcPct val="0"/>
        </a:spcAft>
        <a:buChar char="•"/>
        <a:defRPr sz="2400">
          <a:solidFill>
            <a:schemeClr val="tx1"/>
          </a:solidFill>
          <a:latin typeface="Cambria" pitchFamily="18" charset="0"/>
        </a:defRPr>
      </a:lvl3pPr>
      <a:lvl4pPr marL="1600200" indent="-228600" algn="l" rtl="0" eaLnBrk="1" fontAlgn="base" hangingPunct="1">
        <a:spcBef>
          <a:spcPct val="20000"/>
        </a:spcBef>
        <a:spcAft>
          <a:spcPct val="0"/>
        </a:spcAft>
        <a:buChar char="–"/>
        <a:defRPr sz="2000">
          <a:solidFill>
            <a:schemeClr val="tx1"/>
          </a:solidFill>
          <a:latin typeface="Cambria" pitchFamily="18" charset="0"/>
        </a:defRPr>
      </a:lvl4pPr>
      <a:lvl5pPr marL="2057400" indent="-228600" algn="l" rtl="0" eaLnBrk="1" fontAlgn="base" hangingPunct="1">
        <a:spcBef>
          <a:spcPct val="20000"/>
        </a:spcBef>
        <a:spcAft>
          <a:spcPct val="0"/>
        </a:spcAft>
        <a:buChar char="»"/>
        <a:defRPr sz="2000">
          <a:solidFill>
            <a:schemeClr val="tx1"/>
          </a:solidFill>
          <a:latin typeface="Cambria"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dis.puc.state.oh.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hyperlink" Target="mailto:ContactTheOPSB@puc.state.oh.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550"/>
            <a:ext cx="9144000" cy="4552948"/>
          </a:xfrm>
          <a:prstGeom prst="rect">
            <a:avLst/>
          </a:prstGeom>
        </p:spPr>
      </p:pic>
    </p:spTree>
    <p:extLst>
      <p:ext uri="{BB962C8B-B14F-4D97-AF65-F5344CB8AC3E}">
        <p14:creationId xmlns:p14="http://schemas.microsoft.com/office/powerpoint/2010/main" val="2640604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4224-7B80-49B8-A103-8855ACE00ECC}"/>
              </a:ext>
            </a:extLst>
          </p:cNvPr>
          <p:cNvSpPr>
            <a:spLocks noGrp="1"/>
          </p:cNvSpPr>
          <p:nvPr>
            <p:ph type="title"/>
          </p:nvPr>
        </p:nvSpPr>
        <p:spPr>
          <a:xfrm>
            <a:off x="838200" y="666750"/>
            <a:ext cx="6819900" cy="533400"/>
          </a:xfrm>
        </p:spPr>
        <p:txBody>
          <a:bodyPr>
            <a:normAutofit fontScale="90000"/>
          </a:bodyPr>
          <a:lstStyle/>
          <a:p>
            <a:pPr algn="ctr"/>
            <a:r>
              <a:rPr lang="en-US" dirty="0"/>
              <a:t>Statutes</a:t>
            </a:r>
          </a:p>
        </p:txBody>
      </p:sp>
      <p:sp>
        <p:nvSpPr>
          <p:cNvPr id="3" name="Content Placeholder 2">
            <a:extLst>
              <a:ext uri="{FF2B5EF4-FFF2-40B4-BE49-F238E27FC236}">
                <a16:creationId xmlns:a16="http://schemas.microsoft.com/office/drawing/2014/main" id="{D0FD5990-A01B-4012-B0BA-DC1F612C013B}"/>
              </a:ext>
            </a:extLst>
          </p:cNvPr>
          <p:cNvSpPr>
            <a:spLocks noGrp="1"/>
          </p:cNvSpPr>
          <p:nvPr>
            <p:ph idx="1"/>
          </p:nvPr>
        </p:nvSpPr>
        <p:spPr>
          <a:xfrm>
            <a:off x="1600200" y="1352550"/>
            <a:ext cx="6553200" cy="3390900"/>
          </a:xfrm>
        </p:spPr>
        <p:txBody>
          <a:bodyPr>
            <a:normAutofit fontScale="62500" lnSpcReduction="20000"/>
          </a:bodyPr>
          <a:lstStyle/>
          <a:p>
            <a:pPr>
              <a:buClr>
                <a:schemeClr val="accent2"/>
              </a:buClr>
            </a:pPr>
            <a:r>
              <a:rPr lang="en-US" dirty="0"/>
              <a:t>Chapter 4906, Ohio Revised Code</a:t>
            </a:r>
          </a:p>
          <a:p>
            <a:pPr>
              <a:buClr>
                <a:schemeClr val="accent2"/>
              </a:buClr>
            </a:pPr>
            <a:r>
              <a:rPr lang="en-US" dirty="0"/>
              <a:t>4906.02, OPSB organization</a:t>
            </a:r>
          </a:p>
          <a:p>
            <a:pPr>
              <a:buClr>
                <a:schemeClr val="accent2"/>
              </a:buClr>
            </a:pPr>
            <a:r>
              <a:rPr lang="en-US" dirty="0"/>
              <a:t>4906.04, certificate required for major utility facility</a:t>
            </a:r>
          </a:p>
          <a:p>
            <a:pPr>
              <a:buClr>
                <a:schemeClr val="accent2"/>
              </a:buClr>
            </a:pPr>
            <a:r>
              <a:rPr lang="en-US" dirty="0"/>
              <a:t>4906.06, general certificate application process</a:t>
            </a:r>
          </a:p>
          <a:p>
            <a:pPr>
              <a:buClr>
                <a:schemeClr val="accent2"/>
              </a:buClr>
            </a:pPr>
            <a:r>
              <a:rPr lang="en-US" dirty="0"/>
              <a:t>4906.07, public hearing requirement</a:t>
            </a:r>
          </a:p>
          <a:p>
            <a:pPr>
              <a:buClr>
                <a:schemeClr val="accent2"/>
              </a:buClr>
            </a:pPr>
            <a:r>
              <a:rPr lang="en-US" dirty="0"/>
              <a:t>4906.10, basis for decision (8 statutory requirements)</a:t>
            </a:r>
          </a:p>
          <a:p>
            <a:pPr>
              <a:buClr>
                <a:schemeClr val="accent2"/>
              </a:buClr>
            </a:pPr>
            <a:r>
              <a:rPr lang="en-US" dirty="0"/>
              <a:t>4906.11, decision rendered through written opinion</a:t>
            </a:r>
          </a:p>
          <a:p>
            <a:pPr>
              <a:buClr>
                <a:schemeClr val="accent2"/>
              </a:buClr>
            </a:pPr>
            <a:r>
              <a:rPr lang="en-US" dirty="0"/>
              <a:t>4906.13, supersedes local jurisdiction</a:t>
            </a:r>
          </a:p>
          <a:p>
            <a:pPr>
              <a:buClr>
                <a:schemeClr val="accent2"/>
              </a:buClr>
            </a:pPr>
            <a:r>
              <a:rPr lang="en-US" dirty="0"/>
              <a:t>4906.201, setback requirements for wind facilities</a:t>
            </a:r>
          </a:p>
          <a:p>
            <a:pPr>
              <a:buClr>
                <a:schemeClr val="accent2"/>
              </a:buClr>
            </a:pPr>
            <a:r>
              <a:rPr lang="en-US" dirty="0"/>
              <a:t>4906.98, certificate required to construct</a:t>
            </a:r>
          </a:p>
          <a:p>
            <a:pPr>
              <a:buClr>
                <a:schemeClr val="accent2"/>
              </a:buClr>
            </a:pPr>
            <a:r>
              <a:rPr lang="en-US" dirty="0"/>
              <a:t>4906.99, penalty for violation</a:t>
            </a:r>
          </a:p>
          <a:p>
            <a:endParaRPr lang="en-US" dirty="0"/>
          </a:p>
        </p:txBody>
      </p:sp>
      <p:sp>
        <p:nvSpPr>
          <p:cNvPr id="4" name="Slide Number Placeholder 3">
            <a:extLst>
              <a:ext uri="{FF2B5EF4-FFF2-40B4-BE49-F238E27FC236}">
                <a16:creationId xmlns:a16="http://schemas.microsoft.com/office/drawing/2014/main" id="{2286B38B-C64C-43E3-B141-90BF7183CE6D}"/>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10</a:t>
            </a:fld>
            <a:endParaRPr lang="en-US"/>
          </a:p>
        </p:txBody>
      </p:sp>
    </p:spTree>
    <p:extLst>
      <p:ext uri="{BB962C8B-B14F-4D97-AF65-F5344CB8AC3E}">
        <p14:creationId xmlns:p14="http://schemas.microsoft.com/office/powerpoint/2010/main" val="4095938394"/>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DE29-6401-4701-B2B1-10C813FBD535}"/>
              </a:ext>
            </a:extLst>
          </p:cNvPr>
          <p:cNvSpPr>
            <a:spLocks noGrp="1"/>
          </p:cNvSpPr>
          <p:nvPr>
            <p:ph type="title"/>
          </p:nvPr>
        </p:nvSpPr>
        <p:spPr>
          <a:xfrm>
            <a:off x="1485900" y="742950"/>
            <a:ext cx="6172200" cy="685800"/>
          </a:xfrm>
        </p:spPr>
        <p:txBody>
          <a:bodyPr>
            <a:normAutofit fontScale="90000"/>
          </a:bodyPr>
          <a:lstStyle/>
          <a:p>
            <a:pPr algn="ctr"/>
            <a:r>
              <a:rPr lang="en-US" dirty="0"/>
              <a:t>Rules</a:t>
            </a:r>
          </a:p>
        </p:txBody>
      </p:sp>
      <p:sp>
        <p:nvSpPr>
          <p:cNvPr id="3" name="Content Placeholder 2">
            <a:extLst>
              <a:ext uri="{FF2B5EF4-FFF2-40B4-BE49-F238E27FC236}">
                <a16:creationId xmlns:a16="http://schemas.microsoft.com/office/drawing/2014/main" id="{E73EA48C-04DF-40A6-B374-0CAE516BDC3D}"/>
              </a:ext>
            </a:extLst>
          </p:cNvPr>
          <p:cNvSpPr>
            <a:spLocks noGrp="1"/>
          </p:cNvSpPr>
          <p:nvPr>
            <p:ph idx="1"/>
          </p:nvPr>
        </p:nvSpPr>
        <p:spPr>
          <a:xfrm>
            <a:off x="1495424" y="1428750"/>
            <a:ext cx="7038975" cy="3143250"/>
          </a:xfrm>
        </p:spPr>
        <p:txBody>
          <a:bodyPr/>
          <a:lstStyle/>
          <a:p>
            <a:pPr>
              <a:buClr>
                <a:schemeClr val="accent2"/>
              </a:buClr>
            </a:pPr>
            <a:r>
              <a:rPr lang="en-US" sz="2200" dirty="0"/>
              <a:t>Chapter 4906, Ohio Administrative Code</a:t>
            </a:r>
          </a:p>
          <a:p>
            <a:pPr>
              <a:buClr>
                <a:schemeClr val="accent2"/>
              </a:buClr>
            </a:pPr>
            <a:r>
              <a:rPr lang="en-US" sz="2200" dirty="0"/>
              <a:t>4906-2, procedures to follow before the OPSB</a:t>
            </a:r>
          </a:p>
          <a:p>
            <a:pPr>
              <a:buClr>
                <a:schemeClr val="accent2"/>
              </a:buClr>
            </a:pPr>
            <a:r>
              <a:rPr lang="en-US" sz="2200" dirty="0"/>
              <a:t>4906-3, procedures for filing a standard application</a:t>
            </a:r>
          </a:p>
          <a:p>
            <a:pPr>
              <a:buClr>
                <a:schemeClr val="accent2"/>
              </a:buClr>
            </a:pPr>
            <a:r>
              <a:rPr lang="en-US" sz="2200" dirty="0"/>
              <a:t>4906-4, filing requirements for electric generation</a:t>
            </a:r>
          </a:p>
          <a:p>
            <a:pPr marL="219075" indent="-219075">
              <a:buClr>
                <a:schemeClr val="accent2"/>
              </a:buClr>
            </a:pPr>
            <a:r>
              <a:rPr lang="en-US" sz="2200" dirty="0"/>
              <a:t>4906-5, filing requirements for electric transmission and gas pipelines</a:t>
            </a:r>
          </a:p>
          <a:p>
            <a:pPr marL="219075" indent="-219075">
              <a:buClr>
                <a:schemeClr val="accent2"/>
              </a:buClr>
            </a:pPr>
            <a:r>
              <a:rPr lang="en-US" sz="2200" dirty="0"/>
              <a:t>4906-6, accelerated certificate applications</a:t>
            </a:r>
          </a:p>
          <a:p>
            <a:pPr marL="219075" indent="-219075">
              <a:buClr>
                <a:schemeClr val="accent2"/>
              </a:buClr>
            </a:pPr>
            <a:r>
              <a:rPr lang="en-US" sz="2200" dirty="0"/>
              <a:t>4906-7, enforcement investigations and forfeitures</a:t>
            </a:r>
          </a:p>
          <a:p>
            <a:endParaRPr lang="en-US" dirty="0"/>
          </a:p>
          <a:p>
            <a:endParaRPr lang="en-US" dirty="0"/>
          </a:p>
        </p:txBody>
      </p:sp>
      <p:sp>
        <p:nvSpPr>
          <p:cNvPr id="4" name="Slide Number Placeholder 3">
            <a:extLst>
              <a:ext uri="{FF2B5EF4-FFF2-40B4-BE49-F238E27FC236}">
                <a16:creationId xmlns:a16="http://schemas.microsoft.com/office/drawing/2014/main" id="{5B412DA2-D77E-4D4E-A87D-18467F31F6B3}"/>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11</a:t>
            </a:fld>
            <a:endParaRPr lang="en-US"/>
          </a:p>
        </p:txBody>
      </p:sp>
    </p:spTree>
    <p:extLst>
      <p:ext uri="{BB962C8B-B14F-4D97-AF65-F5344CB8AC3E}">
        <p14:creationId xmlns:p14="http://schemas.microsoft.com/office/powerpoint/2010/main" val="2609862903"/>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742950"/>
            <a:ext cx="5600700"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cs typeface="Calibri" panose="020F0502020204030204" pitchFamily="34" charset="0"/>
              </a:rPr>
              <a:t>Standard</a:t>
            </a:r>
            <a:r>
              <a:rPr lang="en-US" sz="4000" dirty="0">
                <a:latin typeface="+mj-lt"/>
              </a:rPr>
              <a:t> Application</a:t>
            </a:r>
          </a:p>
        </p:txBody>
      </p:sp>
      <p:sp>
        <p:nvSpPr>
          <p:cNvPr id="4" name="TextBox 3"/>
          <p:cNvSpPr txBox="1"/>
          <p:nvPr/>
        </p:nvSpPr>
        <p:spPr>
          <a:xfrm>
            <a:off x="1066800" y="1733550"/>
            <a:ext cx="7467600" cy="2400657"/>
          </a:xfrm>
          <a:prstGeom prst="rect">
            <a:avLst/>
          </a:prstGeom>
          <a:noFill/>
        </p:spPr>
        <p:txBody>
          <a:bodyPr wrap="square" rtlCol="0">
            <a:spAutoFit/>
          </a:bodyPr>
          <a:lstStyle/>
          <a:p>
            <a:pPr marL="285743" indent="-285743">
              <a:buClr>
                <a:srgbClr val="C00000"/>
              </a:buClr>
              <a:buSzPct val="95000"/>
              <a:buFont typeface="Arial" panose="020B0604020202020204" pitchFamily="34" charset="0"/>
              <a:buChar char="•"/>
            </a:pPr>
            <a:r>
              <a:rPr lang="en-US" sz="2200" dirty="0">
                <a:latin typeface="Cambria" panose="02040503050406030204" pitchFamily="18" charset="0"/>
                <a:ea typeface="Cambria" panose="02040503050406030204" pitchFamily="18" charset="0"/>
                <a:cs typeface="Calibri" panose="020F0502020204030204" pitchFamily="34" charset="0"/>
              </a:rPr>
              <a:t>Includes a compliance or completeness review</a:t>
            </a:r>
          </a:p>
          <a:p>
            <a:pPr marL="285743" indent="-285743">
              <a:buClr>
                <a:srgbClr val="C00000"/>
              </a:buClr>
              <a:buSzPct val="95000"/>
              <a:buFont typeface="Arial" panose="020B0604020202020204" pitchFamily="34" charset="0"/>
              <a:buChar char="•"/>
            </a:pPr>
            <a:r>
              <a:rPr lang="en-US" sz="2200" dirty="0">
                <a:latin typeface="Cambria" panose="02040503050406030204" pitchFamily="18" charset="0"/>
                <a:ea typeface="Cambria" panose="02040503050406030204" pitchFamily="18" charset="0"/>
                <a:cs typeface="Calibri" panose="020F0502020204030204" pitchFamily="34" charset="0"/>
              </a:rPr>
              <a:t>Requires alternative routes for transmission lines</a:t>
            </a:r>
          </a:p>
          <a:p>
            <a:pPr marL="285743" indent="-285743">
              <a:buClr>
                <a:srgbClr val="C00000"/>
              </a:buClr>
              <a:buSzPct val="95000"/>
              <a:buFont typeface="Arial" panose="020B0604020202020204" pitchFamily="34" charset="0"/>
              <a:buChar char="•"/>
            </a:pPr>
            <a:r>
              <a:rPr lang="en-US" sz="2200" dirty="0">
                <a:latin typeface="Cambria" panose="02040503050406030204" pitchFamily="18" charset="0"/>
                <a:ea typeface="Cambria" panose="02040503050406030204" pitchFamily="18" charset="0"/>
                <a:cs typeface="Calibri" panose="020F0502020204030204" pitchFamily="34" charset="0"/>
              </a:rPr>
              <a:t>Includes requirements for more detailed information than accelerated processes</a:t>
            </a:r>
          </a:p>
          <a:p>
            <a:pPr marL="285743" indent="-285743">
              <a:buClr>
                <a:srgbClr val="C00000"/>
              </a:buClr>
              <a:buSzPct val="95000"/>
              <a:buFont typeface="Arial" panose="020B0604020202020204" pitchFamily="34" charset="0"/>
              <a:buChar char="•"/>
            </a:pPr>
            <a:r>
              <a:rPr lang="en-US" sz="2200" dirty="0">
                <a:latin typeface="Cambria" panose="02040503050406030204" pitchFamily="18" charset="0"/>
                <a:ea typeface="Cambria" panose="02040503050406030204" pitchFamily="18" charset="0"/>
                <a:cs typeface="Calibri" panose="020F0502020204030204" pitchFamily="34" charset="0"/>
              </a:rPr>
              <a:t>Has mandatory public and adjudicatory hearings</a:t>
            </a:r>
          </a:p>
          <a:p>
            <a:pPr marL="285743" indent="-285743">
              <a:buClr>
                <a:srgbClr val="C00000"/>
              </a:buClr>
              <a:buSzPct val="95000"/>
              <a:buFont typeface="Arial" panose="020B0604020202020204" pitchFamily="34" charset="0"/>
              <a:buChar char="•"/>
            </a:pPr>
            <a:r>
              <a:rPr lang="en-US" sz="2200" dirty="0">
                <a:latin typeface="Cambria" panose="02040503050406030204" pitchFamily="18" charset="0"/>
                <a:ea typeface="Cambria" panose="02040503050406030204" pitchFamily="18" charset="0"/>
                <a:cs typeface="Calibri" panose="020F0502020204030204" pitchFamily="34" charset="0"/>
              </a:rPr>
              <a:t>Requires a written Board decision</a:t>
            </a:r>
          </a:p>
          <a:p>
            <a:pPr marL="285743" indent="-285743">
              <a:buFont typeface="Arial" panose="020B0604020202020204" pitchFamily="34" charset="0"/>
              <a:buChar char="•"/>
            </a:pPr>
            <a:endParaRPr lang="en-US" dirty="0"/>
          </a:p>
        </p:txBody>
      </p:sp>
    </p:spTree>
    <p:extLst>
      <p:ext uri="{BB962C8B-B14F-4D97-AF65-F5344CB8AC3E}">
        <p14:creationId xmlns:p14="http://schemas.microsoft.com/office/powerpoint/2010/main" val="238980448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133350"/>
            <a:ext cx="3962400" cy="400110"/>
          </a:xfrm>
          <a:prstGeom prst="rect">
            <a:avLst/>
          </a:prstGeom>
          <a:noFill/>
        </p:spPr>
        <p:txBody>
          <a:bodyPr wrap="square" rtlCol="0">
            <a:spAutoFit/>
          </a:bodyPr>
          <a:lstStyle/>
          <a:p>
            <a:r>
              <a:rPr lang="en-US" sz="2000" b="1" dirty="0">
                <a:solidFill>
                  <a:schemeClr val="tx1">
                    <a:lumMod val="75000"/>
                    <a:lumOff val="25000"/>
                  </a:schemeClr>
                </a:solidFill>
                <a:latin typeface="Cambria" panose="02040503050406030204" pitchFamily="18" charset="0"/>
                <a:ea typeface="Cambria" panose="02040503050406030204" pitchFamily="18" charset="0"/>
              </a:rPr>
              <a:t>Standard Application Process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1600" y="666751"/>
            <a:ext cx="6400800" cy="4487751"/>
          </a:xfrm>
          <a:prstGeom prst="rect">
            <a:avLst/>
          </a:prstGeom>
        </p:spPr>
      </p:pic>
    </p:spTree>
    <p:extLst>
      <p:ext uri="{BB962C8B-B14F-4D97-AF65-F5344CB8AC3E}">
        <p14:creationId xmlns:p14="http://schemas.microsoft.com/office/powerpoint/2010/main" val="206902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2FA306B-D572-46B1-8F2B-AABBE1CC2CD6}" type="slidenum">
              <a:rPr lang="en-US" smtClean="0"/>
              <a:pPr>
                <a:defRPr/>
              </a:pPr>
              <a:t>14</a:t>
            </a:fld>
            <a:endParaRPr lang="en-US"/>
          </a:p>
        </p:txBody>
      </p:sp>
      <p:sp>
        <p:nvSpPr>
          <p:cNvPr id="21506" name="Title 1"/>
          <p:cNvSpPr>
            <a:spLocks noGrp="1"/>
          </p:cNvSpPr>
          <p:nvPr>
            <p:ph type="title" idx="4294967295"/>
          </p:nvPr>
        </p:nvSpPr>
        <p:spPr>
          <a:xfrm>
            <a:off x="762000" y="514350"/>
            <a:ext cx="7620000" cy="742950"/>
          </a:xfrm>
        </p:spPr>
        <p:txBody>
          <a:bodyPr>
            <a:noAutofit/>
          </a:bodyPr>
          <a:lstStyle/>
          <a:p>
            <a:pPr eaLnBrk="1" hangingPunct="1"/>
            <a:r>
              <a:rPr lang="en-US" altLang="en-US" sz="4000" dirty="0"/>
              <a:t>Public Informational Meeting</a:t>
            </a:r>
          </a:p>
        </p:txBody>
      </p:sp>
      <p:pic>
        <p:nvPicPr>
          <p:cNvPr id="21508" name="Picture Placeholder 4"/>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a:stretch>
            <a:fillRect/>
          </a:stretch>
        </p:blipFill>
        <p:spPr>
          <a:xfrm>
            <a:off x="6096000" y="1428750"/>
            <a:ext cx="2743200" cy="2057400"/>
          </a:xfrm>
          <a:ln>
            <a:headEnd/>
            <a:tailEnd/>
          </a:ln>
        </p:spPr>
      </p:pic>
      <p:sp>
        <p:nvSpPr>
          <p:cNvPr id="21507" name="Text Placeholder 2"/>
          <p:cNvSpPr>
            <a:spLocks noGrp="1"/>
          </p:cNvSpPr>
          <p:nvPr>
            <p:ph type="body" sz="half" idx="4294967295"/>
          </p:nvPr>
        </p:nvSpPr>
        <p:spPr>
          <a:xfrm>
            <a:off x="304800" y="1428750"/>
            <a:ext cx="5181600" cy="3714750"/>
          </a:xfrm>
        </p:spPr>
        <p:txBody>
          <a:bodyPr>
            <a:noAutofit/>
          </a:bodyPr>
          <a:lstStyle/>
          <a:p>
            <a:pPr>
              <a:buClr>
                <a:srgbClr val="C00000"/>
              </a:buClr>
            </a:pPr>
            <a:r>
              <a:rPr lang="en-US" sz="1800" dirty="0"/>
              <a:t>Before filing an application to build a new facility, the developer is required to hold a public informational meeting. </a:t>
            </a:r>
          </a:p>
          <a:p>
            <a:pPr>
              <a:buClr>
                <a:srgbClr val="C00000"/>
              </a:buClr>
            </a:pPr>
            <a:r>
              <a:rPr lang="en-US" sz="1800" dirty="0"/>
              <a:t>The purpose of this meeting is for company representatives to inform stakeholders about plans to file an application with the OPSB. </a:t>
            </a:r>
          </a:p>
          <a:p>
            <a:pPr>
              <a:buClr>
                <a:srgbClr val="C00000"/>
              </a:buClr>
            </a:pPr>
            <a:r>
              <a:rPr lang="en-US" sz="1800" dirty="0"/>
              <a:t>The meeting also serves as an opportunity to gather input and hear the public’s concerns, which the company considers in developing its application. </a:t>
            </a:r>
          </a:p>
          <a:p>
            <a:pPr>
              <a:buClr>
                <a:srgbClr val="C00000"/>
              </a:buClr>
            </a:pPr>
            <a:r>
              <a:rPr lang="en-US" sz="1800" dirty="0"/>
              <a:t>OPSB representatives are on-hand to discuss the siting process and public participation.</a:t>
            </a:r>
            <a:endParaRPr lang="en-US" altLang="en-US" sz="1800" dirty="0"/>
          </a:p>
        </p:txBody>
      </p:sp>
    </p:spTree>
    <p:extLst>
      <p:ext uri="{BB962C8B-B14F-4D97-AF65-F5344CB8AC3E}">
        <p14:creationId xmlns:p14="http://schemas.microsoft.com/office/powerpoint/2010/main" val="251042301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7E7F-0B95-46EB-9A04-3C1AB5EB6F47}"/>
              </a:ext>
            </a:extLst>
          </p:cNvPr>
          <p:cNvSpPr>
            <a:spLocks noGrp="1"/>
          </p:cNvSpPr>
          <p:nvPr>
            <p:ph type="title"/>
          </p:nvPr>
        </p:nvSpPr>
        <p:spPr>
          <a:xfrm>
            <a:off x="1143000" y="590550"/>
            <a:ext cx="7086600" cy="990600"/>
          </a:xfrm>
        </p:spPr>
        <p:txBody>
          <a:bodyPr/>
          <a:lstStyle/>
          <a:p>
            <a:pPr algn="ctr"/>
            <a:r>
              <a:rPr lang="en-US" sz="4000" dirty="0"/>
              <a:t>Application Submitted</a:t>
            </a:r>
          </a:p>
        </p:txBody>
      </p:sp>
      <p:sp>
        <p:nvSpPr>
          <p:cNvPr id="4" name="Slide Number Placeholder 3">
            <a:extLst>
              <a:ext uri="{FF2B5EF4-FFF2-40B4-BE49-F238E27FC236}">
                <a16:creationId xmlns:a16="http://schemas.microsoft.com/office/drawing/2014/main" id="{4112AF33-4D18-4946-8E5E-893D81DAA63E}"/>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15</a:t>
            </a:fld>
            <a:endParaRPr lang="en-US"/>
          </a:p>
        </p:txBody>
      </p:sp>
      <p:pic>
        <p:nvPicPr>
          <p:cNvPr id="1026" name="Picture 2" descr="Image result for three ring binders">
            <a:extLst>
              <a:ext uri="{FF2B5EF4-FFF2-40B4-BE49-F238E27FC236}">
                <a16:creationId xmlns:a16="http://schemas.microsoft.com/office/drawing/2014/main" id="{DFBDC1D3-A0E0-419F-9C9D-FDFCBF6027F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399" y="1581150"/>
            <a:ext cx="615443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421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42999" y="590550"/>
            <a:ext cx="667161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300">
                <a:solidFill>
                  <a:schemeClr val="tx1"/>
                </a:solidFill>
                <a:latin typeface="Cambria" pitchFamily="18" charset="0"/>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r>
              <a:rPr lang="en-US" altLang="en-US" sz="4000" kern="0" dirty="0">
                <a:ea typeface="Cambria" panose="02040503050406030204" pitchFamily="18" charset="0"/>
              </a:rPr>
              <a:t>Compliance Review</a:t>
            </a:r>
          </a:p>
        </p:txBody>
      </p:sp>
      <p:sp>
        <p:nvSpPr>
          <p:cNvPr id="5" name="Content Placeholder 2"/>
          <p:cNvSpPr txBox="1">
            <a:spLocks/>
          </p:cNvSpPr>
          <p:nvPr/>
        </p:nvSpPr>
        <p:spPr bwMode="auto">
          <a:xfrm>
            <a:off x="914400" y="1352550"/>
            <a:ext cx="81534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None/>
              <a:defRPr sz="2400">
                <a:solidFill>
                  <a:schemeClr val="tx1"/>
                </a:solidFill>
                <a:latin typeface="Cambria" pitchFamily="18" charset="0"/>
                <a:ea typeface="+mn-ea"/>
                <a:cs typeface="+mn-cs"/>
              </a:defRPr>
            </a:lvl1pPr>
            <a:lvl2pPr marL="342900" indent="0" algn="ctr" rtl="0" eaLnBrk="1" fontAlgn="base" hangingPunct="1">
              <a:spcBef>
                <a:spcPct val="20000"/>
              </a:spcBef>
              <a:spcAft>
                <a:spcPct val="0"/>
              </a:spcAft>
              <a:buNone/>
              <a:defRPr sz="2100">
                <a:solidFill>
                  <a:schemeClr val="tx1"/>
                </a:solidFill>
                <a:latin typeface="Cambria" pitchFamily="18" charset="0"/>
              </a:defRPr>
            </a:lvl2pPr>
            <a:lvl3pPr marL="685800" indent="0" algn="ctr" rtl="0" eaLnBrk="1" fontAlgn="base" hangingPunct="1">
              <a:spcBef>
                <a:spcPct val="20000"/>
              </a:spcBef>
              <a:spcAft>
                <a:spcPct val="0"/>
              </a:spcAft>
              <a:buNone/>
              <a:defRPr sz="1800">
                <a:solidFill>
                  <a:schemeClr val="tx1"/>
                </a:solidFill>
                <a:latin typeface="Cambria" pitchFamily="18" charset="0"/>
              </a:defRPr>
            </a:lvl3pPr>
            <a:lvl4pPr marL="1028700" indent="0" algn="ctr" rtl="0" eaLnBrk="1" fontAlgn="base" hangingPunct="1">
              <a:spcBef>
                <a:spcPct val="20000"/>
              </a:spcBef>
              <a:spcAft>
                <a:spcPct val="0"/>
              </a:spcAft>
              <a:buNone/>
              <a:defRPr sz="1500">
                <a:solidFill>
                  <a:schemeClr val="tx1"/>
                </a:solidFill>
                <a:latin typeface="Cambria" pitchFamily="18" charset="0"/>
              </a:defRPr>
            </a:lvl4pPr>
            <a:lvl5pPr marL="1371600" indent="0" algn="ctr" rtl="0" eaLnBrk="1" fontAlgn="base" hangingPunct="1">
              <a:spcBef>
                <a:spcPct val="20000"/>
              </a:spcBef>
              <a:spcAft>
                <a:spcPct val="0"/>
              </a:spcAft>
              <a:buNone/>
              <a:defRPr sz="1500">
                <a:solidFill>
                  <a:schemeClr val="tx1"/>
                </a:solidFill>
                <a:latin typeface="Cambria" pitchFamily="18" charset="0"/>
              </a:defRPr>
            </a:lvl5pPr>
            <a:lvl6pPr marL="1714500" indent="0" algn="ctr" rtl="0" eaLnBrk="1" fontAlgn="base" hangingPunct="1">
              <a:spcBef>
                <a:spcPct val="20000"/>
              </a:spcBef>
              <a:spcAft>
                <a:spcPct val="0"/>
              </a:spcAft>
              <a:buNone/>
              <a:defRPr sz="1500">
                <a:solidFill>
                  <a:schemeClr val="tx1"/>
                </a:solidFill>
                <a:latin typeface="+mn-lt"/>
              </a:defRPr>
            </a:lvl6pPr>
            <a:lvl7pPr marL="2057400" indent="0" algn="ctr" rtl="0" eaLnBrk="1" fontAlgn="base" hangingPunct="1">
              <a:spcBef>
                <a:spcPct val="20000"/>
              </a:spcBef>
              <a:spcAft>
                <a:spcPct val="0"/>
              </a:spcAft>
              <a:buNone/>
              <a:defRPr sz="1500">
                <a:solidFill>
                  <a:schemeClr val="tx1"/>
                </a:solidFill>
                <a:latin typeface="+mn-lt"/>
              </a:defRPr>
            </a:lvl7pPr>
            <a:lvl8pPr marL="2400300" indent="0" algn="ctr" rtl="0" eaLnBrk="1" fontAlgn="base" hangingPunct="1">
              <a:spcBef>
                <a:spcPct val="20000"/>
              </a:spcBef>
              <a:spcAft>
                <a:spcPct val="0"/>
              </a:spcAft>
              <a:buNone/>
              <a:defRPr sz="1500">
                <a:solidFill>
                  <a:schemeClr val="tx1"/>
                </a:solidFill>
                <a:latin typeface="+mn-lt"/>
              </a:defRPr>
            </a:lvl8pPr>
            <a:lvl9pPr marL="2743200" indent="0" algn="ctr" rtl="0" eaLnBrk="1" fontAlgn="base" hangingPunct="1">
              <a:spcBef>
                <a:spcPct val="20000"/>
              </a:spcBef>
              <a:spcAft>
                <a:spcPct val="0"/>
              </a:spcAft>
              <a:buNone/>
              <a:defRPr sz="1500">
                <a:solidFill>
                  <a:schemeClr val="tx1"/>
                </a:solidFill>
                <a:latin typeface="+mn-lt"/>
              </a:defRPr>
            </a:lvl9pPr>
          </a:lstStyle>
          <a:p>
            <a:pPr marL="342900" indent="-342900" algn="l">
              <a:buClr>
                <a:srgbClr val="C00000"/>
              </a:buClr>
              <a:buFont typeface="Arial" panose="020B0604020202020204" pitchFamily="34" charset="0"/>
              <a:buChar char="•"/>
            </a:pPr>
            <a:r>
              <a:rPr lang="en-US" altLang="en-US" sz="1900" kern="0" dirty="0">
                <a:ea typeface="Cambria" panose="02040503050406030204" pitchFamily="18" charset="0"/>
              </a:rPr>
              <a:t>The Board’s staff reviews the application to determine if the application includes all required information and complies with the Board’s filing requirements in OAC chapter 4906.  </a:t>
            </a:r>
          </a:p>
          <a:p>
            <a:pPr marL="342900" indent="-342900" algn="l">
              <a:buClr>
                <a:srgbClr val="C00000"/>
              </a:buClr>
              <a:buFont typeface="Arial" panose="020B0604020202020204" pitchFamily="34" charset="0"/>
              <a:buChar char="•"/>
            </a:pPr>
            <a:r>
              <a:rPr lang="en-US" altLang="en-US" sz="1900" kern="0" dirty="0">
                <a:ea typeface="Cambria" panose="02040503050406030204" pitchFamily="18" charset="0"/>
              </a:rPr>
              <a:t>If found to comply, the application is deemed complete.</a:t>
            </a:r>
          </a:p>
          <a:p>
            <a:pPr marL="342900" indent="-342900" algn="l">
              <a:buClr>
                <a:srgbClr val="C00000"/>
              </a:buClr>
              <a:buFont typeface="Arial" panose="020B0604020202020204" pitchFamily="34" charset="0"/>
              <a:buChar char="•"/>
            </a:pPr>
            <a:r>
              <a:rPr lang="en-US" altLang="en-US" sz="1900" dirty="0">
                <a:ea typeface="Cambria" panose="02040503050406030204" pitchFamily="18" charset="0"/>
              </a:rPr>
              <a:t>A letter is sent to the Applicant, notifying them that the application was deemed complete.  This letter also serves as an invoice for the required deposit.  </a:t>
            </a:r>
          </a:p>
          <a:p>
            <a:pPr marL="342900" indent="-342900" algn="l">
              <a:buClr>
                <a:srgbClr val="C00000"/>
              </a:buClr>
              <a:buFont typeface="Arial" panose="020B0604020202020204" pitchFamily="34" charset="0"/>
              <a:buChar char="•"/>
            </a:pPr>
            <a:r>
              <a:rPr lang="en-US" altLang="en-US" sz="1900" dirty="0">
                <a:ea typeface="Cambria" panose="02040503050406030204" pitchFamily="18" charset="0"/>
              </a:rPr>
              <a:t>The amount of deposit required is based on the size or cost of the project and is outlined in the administrative code.</a:t>
            </a:r>
          </a:p>
          <a:p>
            <a:pPr marL="342900" indent="-342900" algn="l">
              <a:buClr>
                <a:srgbClr val="C00000"/>
              </a:buClr>
              <a:buFont typeface="Arial" panose="020B0604020202020204" pitchFamily="34" charset="0"/>
              <a:buChar char="•"/>
            </a:pPr>
            <a:r>
              <a:rPr lang="en-US" altLang="en-US" sz="1900" kern="0" dirty="0">
                <a:ea typeface="Cambria" panose="02040503050406030204" pitchFamily="18" charset="0"/>
              </a:rPr>
              <a:t>If deemed incomplete, the applicant is notified of the inadequacies so that it may supplement the application with the necessary information.</a:t>
            </a:r>
          </a:p>
        </p:txBody>
      </p:sp>
    </p:spTree>
    <p:extLst>
      <p:ext uri="{BB962C8B-B14F-4D97-AF65-F5344CB8AC3E}">
        <p14:creationId xmlns:p14="http://schemas.microsoft.com/office/powerpoint/2010/main" val="236634826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90549"/>
            <a:ext cx="8382000" cy="677108"/>
          </a:xfrm>
          <a:prstGeom prst="rect">
            <a:avLst/>
          </a:prstGeom>
          <a:noFill/>
        </p:spPr>
        <p:txBody>
          <a:bodyPr wrap="square" rtlCol="0">
            <a:spAutoFit/>
          </a:bodyPr>
          <a:lstStyle/>
          <a:p>
            <a:r>
              <a:rPr lang="en-US" sz="3800" dirty="0">
                <a:latin typeface="Cambria" panose="02040503050406030204" pitchFamily="18" charset="0"/>
                <a:ea typeface="Cambria" panose="02040503050406030204" pitchFamily="18" charset="0"/>
              </a:rPr>
              <a:t>Investigation - Eight Statutory Criteria</a:t>
            </a:r>
          </a:p>
        </p:txBody>
      </p:sp>
      <p:sp>
        <p:nvSpPr>
          <p:cNvPr id="5" name="TextBox 4"/>
          <p:cNvSpPr txBox="1"/>
          <p:nvPr/>
        </p:nvSpPr>
        <p:spPr>
          <a:xfrm>
            <a:off x="381000" y="1472863"/>
            <a:ext cx="8534400" cy="3539430"/>
          </a:xfrm>
          <a:prstGeom prst="rect">
            <a:avLst/>
          </a:prstGeom>
          <a:noFill/>
        </p:spPr>
        <p:txBody>
          <a:bodyPr wrap="square" rtlCol="0">
            <a:spAutoFit/>
          </a:bodyPr>
          <a:lstStyle/>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The probable environmental impact</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Whether the facility represents the minimum adverse environmental impact, considering available technology and the nature and economics of alternatives</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The need for any electric transmission or gas pipeline facility*</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The facility’s consistency with regional plans for the expansion of the electric power grid of the electric systems serving Ohio and interconnected systems and that the facility will serve the interest of electric system economy and reliability</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That the facility will comply with all air and water  pollution and solid waste disposal laws and regulations</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That the facility will serve the public interest, convenience, and necessity</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The facility’s impact on the continued viability of any land in an existing agricultural district</a:t>
            </a:r>
          </a:p>
          <a:p>
            <a:pPr marL="617204" lvl="2" indent="-342892">
              <a:buClr>
                <a:srgbClr val="C00000"/>
              </a:buClr>
              <a:buSzPct val="95000"/>
              <a:buFont typeface="+mj-lt"/>
              <a:buAutoNum type="arabicPeriod"/>
            </a:pPr>
            <a:r>
              <a:rPr lang="en-US" sz="1500" dirty="0">
                <a:latin typeface="Cambria" panose="02040503050406030204" pitchFamily="18" charset="0"/>
                <a:ea typeface="Cambria" panose="02040503050406030204" pitchFamily="18" charset="0"/>
              </a:rPr>
              <a:t>The facility incorporates maximum feasible water conservation practices</a:t>
            </a:r>
          </a:p>
          <a:p>
            <a:pPr marL="274313" lvl="2">
              <a:buClr>
                <a:srgbClr val="C00000"/>
              </a:buClr>
              <a:buSzPct val="95000"/>
            </a:pPr>
            <a:r>
              <a:rPr lang="en-US" sz="1500" dirty="0">
                <a:latin typeface="Cambria" panose="02040503050406030204" pitchFamily="18" charset="0"/>
                <a:ea typeface="Cambria" panose="02040503050406030204" pitchFamily="18" charset="0"/>
              </a:rPr>
              <a:t> </a:t>
            </a:r>
          </a:p>
          <a:p>
            <a:pPr marL="274313" lvl="2">
              <a:buClr>
                <a:srgbClr val="C00000"/>
              </a:buClr>
              <a:buSzPct val="95000"/>
            </a:pPr>
            <a:r>
              <a:rPr lang="en-US" sz="1500" dirty="0">
                <a:latin typeface="Cambria" panose="02040503050406030204" pitchFamily="18" charset="0"/>
                <a:ea typeface="Cambria" panose="02040503050406030204" pitchFamily="18" charset="0"/>
              </a:rPr>
              <a:t>	*Need is not applicable for electric generation facilities </a:t>
            </a:r>
          </a:p>
          <a:p>
            <a:endParaRPr lang="en-US" sz="1400" dirty="0"/>
          </a:p>
        </p:txBody>
      </p:sp>
    </p:spTree>
    <p:extLst>
      <p:ext uri="{BB962C8B-B14F-4D97-AF65-F5344CB8AC3E}">
        <p14:creationId xmlns:p14="http://schemas.microsoft.com/office/powerpoint/2010/main" val="102034814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799" y="742950"/>
            <a:ext cx="8839199" cy="661720"/>
          </a:xfrm>
          <a:prstGeom prst="rect">
            <a:avLst/>
          </a:prstGeom>
          <a:noFill/>
        </p:spPr>
        <p:txBody>
          <a:bodyPr wrap="square" rtlCol="0">
            <a:spAutoFit/>
          </a:bodyPr>
          <a:lstStyle/>
          <a:p>
            <a:pPr algn="ctr"/>
            <a:r>
              <a:rPr lang="en-US" sz="3700" dirty="0">
                <a:latin typeface="Cambria" panose="02040503050406030204" pitchFamily="18" charset="0"/>
                <a:ea typeface="Cambria" panose="02040503050406030204" pitchFamily="18" charset="0"/>
              </a:rPr>
              <a:t>Minimum Adverse Environmental Impact</a:t>
            </a:r>
          </a:p>
        </p:txBody>
      </p:sp>
      <p:sp>
        <p:nvSpPr>
          <p:cNvPr id="5" name="TextBox 4"/>
          <p:cNvSpPr txBox="1"/>
          <p:nvPr/>
        </p:nvSpPr>
        <p:spPr>
          <a:xfrm>
            <a:off x="838200" y="1828800"/>
            <a:ext cx="8305799" cy="2677656"/>
          </a:xfrm>
          <a:prstGeom prst="rect">
            <a:avLst/>
          </a:prstGeom>
          <a:noFill/>
        </p:spPr>
        <p:txBody>
          <a:bodyPr wrap="square" rtlCol="0">
            <a:spAutoFit/>
          </a:bodyPr>
          <a:lstStyle/>
          <a:p>
            <a:pPr marL="285743" indent="-285743">
              <a:buClr>
                <a:srgbClr val="C00000"/>
              </a:buClr>
              <a:buSzPct val="95000"/>
              <a:buFont typeface="Arial" panose="020B0604020202020204" pitchFamily="34" charset="0"/>
              <a:buChar char="•"/>
              <a:defRPr/>
            </a:pPr>
            <a:r>
              <a:rPr lang="en-US" sz="2200" dirty="0">
                <a:latin typeface="Cambria" panose="02040503050406030204" pitchFamily="18" charset="0"/>
                <a:ea typeface="Cambria" panose="02040503050406030204" pitchFamily="18" charset="0"/>
              </a:rPr>
              <a:t>Applicant must provide baseline </a:t>
            </a:r>
            <a:r>
              <a:rPr lang="en-US" sz="2200" dirty="0">
                <a:latin typeface="Cambria" panose="02040503050406030204" pitchFamily="18" charset="0"/>
                <a:ea typeface="Cambria" panose="02040503050406030204" pitchFamily="18" charset="0"/>
                <a:cs typeface="Arial" pitchFamily="34" charset="0"/>
              </a:rPr>
              <a:t>information</a:t>
            </a:r>
            <a:r>
              <a:rPr lang="en-US" sz="2200" dirty="0">
                <a:latin typeface="Cambria" panose="02040503050406030204" pitchFamily="18" charset="0"/>
                <a:ea typeface="Cambria" panose="02040503050406030204" pitchFamily="18" charset="0"/>
              </a:rPr>
              <a:t> concerning ecological and social issues and a description of steps taken to avoid and minimize adverse environmental impacts. </a:t>
            </a:r>
          </a:p>
          <a:p>
            <a:pPr marL="285743" indent="-285743">
              <a:buClr>
                <a:srgbClr val="C00000"/>
              </a:buClr>
              <a:buSzPct val="95000"/>
              <a:buFont typeface="Arial" panose="020B0604020202020204" pitchFamily="34" charset="0"/>
              <a:buChar char="•"/>
              <a:defRPr/>
            </a:pPr>
            <a:endParaRPr lang="en-US" sz="2200" dirty="0">
              <a:latin typeface="Cambria" panose="02040503050406030204" pitchFamily="18" charset="0"/>
              <a:ea typeface="Cambria" panose="02040503050406030204" pitchFamily="18" charset="0"/>
            </a:endParaRPr>
          </a:p>
          <a:p>
            <a:pPr marL="285743" indent="-285743">
              <a:buClr>
                <a:srgbClr val="C00000"/>
              </a:buClr>
              <a:buSzPct val="95000"/>
              <a:buFont typeface="Arial" panose="020B0604020202020204" pitchFamily="34" charset="0"/>
              <a:buChar char="•"/>
              <a:defRPr/>
            </a:pPr>
            <a:r>
              <a:rPr lang="en-US" sz="2200" dirty="0">
                <a:latin typeface="Cambria" panose="02040503050406030204" pitchFamily="18" charset="0"/>
                <a:ea typeface="Cambria" panose="02040503050406030204" pitchFamily="18" charset="0"/>
              </a:rPr>
              <a:t>Recognizing that some impacts are unavoidable, the applicant must also describe efforts to mitigate the potential impacts to the extent feasible. </a:t>
            </a:r>
          </a:p>
          <a:p>
            <a:pPr marL="285743" indent="-285743">
              <a:buFont typeface="Arial" panose="020B0604020202020204" pitchFamily="34" charset="0"/>
              <a:buChar char="•"/>
              <a:defRPr/>
            </a:pPr>
            <a:endParaRPr lang="en-US" sz="1400" dirty="0"/>
          </a:p>
        </p:txBody>
      </p:sp>
    </p:spTree>
    <p:extLst>
      <p:ext uri="{BB962C8B-B14F-4D97-AF65-F5344CB8AC3E}">
        <p14:creationId xmlns:p14="http://schemas.microsoft.com/office/powerpoint/2010/main" val="78683603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46393"/>
            <a:ext cx="8534400" cy="1061829"/>
          </a:xfrm>
          <a:prstGeom prst="rect">
            <a:avLst/>
          </a:prstGeom>
          <a:noFill/>
        </p:spPr>
        <p:txBody>
          <a:bodyPr wrap="square" rtlCol="0">
            <a:spAutoFit/>
          </a:bodyPr>
          <a:lstStyle/>
          <a:p>
            <a:pPr algn="ctr"/>
            <a:r>
              <a:rPr lang="en-US" sz="2700" dirty="0">
                <a:latin typeface="Cambria" panose="02040503050406030204" pitchFamily="18" charset="0"/>
                <a:ea typeface="Cambria" panose="02040503050406030204" pitchFamily="18" charset="0"/>
              </a:rPr>
              <a:t>Environmental Impacts </a:t>
            </a:r>
          </a:p>
          <a:p>
            <a:pPr algn="ctr"/>
            <a:r>
              <a:rPr lang="en-US" dirty="0">
                <a:latin typeface="Cambria" panose="02040503050406030204" pitchFamily="18" charset="0"/>
                <a:ea typeface="Cambria" panose="02040503050406030204" pitchFamily="18" charset="0"/>
              </a:rPr>
              <a:t>Wetlands, Streams, Wildlife, Habitats, Cultural Resources, Sensitive Land Uses,</a:t>
            </a:r>
          </a:p>
          <a:p>
            <a:pPr algn="ctr"/>
            <a:r>
              <a:rPr lang="en-US" dirty="0">
                <a:latin typeface="Cambria" panose="02040503050406030204" pitchFamily="18" charset="0"/>
                <a:ea typeface="Cambria" panose="02040503050406030204" pitchFamily="18" charset="0"/>
              </a:rPr>
              <a:t>Socio-economic impacts, Aesthetics, Public Services, Roads, Communication,…</a:t>
            </a:r>
          </a:p>
        </p:txBody>
      </p:sp>
      <p:pic>
        <p:nvPicPr>
          <p:cNvPr id="6" name="Picture 4" descr="DSC02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6878" y="1690777"/>
            <a:ext cx="1657350" cy="12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0" y="4324350"/>
            <a:ext cx="6476999" cy="757130"/>
          </a:xfrm>
          <a:prstGeom prst="rect">
            <a:avLst/>
          </a:prstGeom>
        </p:spPr>
        <p:txBody>
          <a:bodyPr wrap="square">
            <a:spAutoFit/>
          </a:bodyPr>
          <a:lstStyle/>
          <a:p>
            <a:pPr marL="285743" indent="-285743">
              <a:lnSpc>
                <a:spcPct val="90000"/>
              </a:lnSpc>
              <a:buClr>
                <a:srgbClr val="C00000"/>
              </a:buClr>
              <a:buSzPct val="95000"/>
              <a:buFont typeface="Arial" panose="020B0604020202020204" pitchFamily="34" charset="0"/>
              <a:buChar char="•"/>
            </a:pPr>
            <a:r>
              <a:rPr lang="en-US" altLang="en-US" sz="1600" dirty="0">
                <a:latin typeface="Cambria" panose="02040503050406030204" pitchFamily="18" charset="0"/>
                <a:ea typeface="Cambria" panose="02040503050406030204" pitchFamily="18" charset="0"/>
              </a:rPr>
              <a:t>Types of resources present in the project area</a:t>
            </a:r>
          </a:p>
          <a:p>
            <a:pPr marL="285743" indent="-285743">
              <a:lnSpc>
                <a:spcPct val="90000"/>
              </a:lnSpc>
              <a:buClr>
                <a:srgbClr val="C00000"/>
              </a:buClr>
              <a:buSzPct val="95000"/>
              <a:buFont typeface="Arial" panose="020B0604020202020204" pitchFamily="34" charset="0"/>
              <a:buChar char="•"/>
            </a:pPr>
            <a:r>
              <a:rPr lang="en-US" altLang="en-US" sz="1600" dirty="0">
                <a:latin typeface="Cambria" panose="02040503050406030204" pitchFamily="18" charset="0"/>
                <a:ea typeface="Cambria" panose="02040503050406030204" pitchFamily="18" charset="0"/>
              </a:rPr>
              <a:t>Numbers and qualities of potentially impacted resources</a:t>
            </a:r>
          </a:p>
          <a:p>
            <a:pPr marL="285743" indent="-285743">
              <a:lnSpc>
                <a:spcPct val="90000"/>
              </a:lnSpc>
              <a:buClr>
                <a:srgbClr val="C00000"/>
              </a:buClr>
              <a:buSzPct val="95000"/>
              <a:buFont typeface="Arial" panose="020B0604020202020204" pitchFamily="34" charset="0"/>
              <a:buChar char="•"/>
            </a:pPr>
            <a:r>
              <a:rPr lang="en-US" altLang="en-US" sz="1600" dirty="0">
                <a:latin typeface="Cambria" panose="02040503050406030204" pitchFamily="18" charset="0"/>
                <a:ea typeface="Cambria" panose="02040503050406030204" pitchFamily="18" charset="0"/>
              </a:rPr>
              <a:t>Methods proposed to minimize impacts</a:t>
            </a:r>
          </a:p>
        </p:txBody>
      </p:sp>
      <p:pic>
        <p:nvPicPr>
          <p:cNvPr id="9" name="Picture 4" descr="DSC0102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45521" y="1690777"/>
            <a:ext cx="1652957" cy="12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SC0053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53626" y="1690777"/>
            <a:ext cx="1658369" cy="1244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727" y="2982663"/>
            <a:ext cx="1657350" cy="124301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521" y="2985958"/>
            <a:ext cx="1652957" cy="1239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1903" y="3007789"/>
            <a:ext cx="1658369" cy="1243777"/>
          </a:xfrm>
          <a:prstGeom prst="rect">
            <a:avLst/>
          </a:prstGeom>
        </p:spPr>
      </p:pic>
    </p:spTree>
    <p:extLst>
      <p:ext uri="{BB962C8B-B14F-4D97-AF65-F5344CB8AC3E}">
        <p14:creationId xmlns:p14="http://schemas.microsoft.com/office/powerpoint/2010/main" val="3197930692"/>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20DE-E4DC-4314-BB69-741F5F39F8E3}"/>
              </a:ext>
            </a:extLst>
          </p:cNvPr>
          <p:cNvSpPr>
            <a:spLocks noGrp="1"/>
          </p:cNvSpPr>
          <p:nvPr>
            <p:ph type="title"/>
          </p:nvPr>
        </p:nvSpPr>
        <p:spPr>
          <a:xfrm>
            <a:off x="914400" y="819150"/>
            <a:ext cx="6743700" cy="533400"/>
          </a:xfrm>
        </p:spPr>
        <p:txBody>
          <a:bodyPr/>
          <a:lstStyle/>
          <a:p>
            <a:pPr algn="ctr"/>
            <a:r>
              <a:rPr lang="en-US" sz="4000" dirty="0"/>
              <a:t>Disclaimer</a:t>
            </a:r>
          </a:p>
        </p:txBody>
      </p:sp>
      <p:sp>
        <p:nvSpPr>
          <p:cNvPr id="3" name="Content Placeholder 2">
            <a:extLst>
              <a:ext uri="{FF2B5EF4-FFF2-40B4-BE49-F238E27FC236}">
                <a16:creationId xmlns:a16="http://schemas.microsoft.com/office/drawing/2014/main" id="{9CA5F510-29AF-4D94-A73E-CA7F95FB1C50}"/>
              </a:ext>
            </a:extLst>
          </p:cNvPr>
          <p:cNvSpPr>
            <a:spLocks noGrp="1"/>
          </p:cNvSpPr>
          <p:nvPr>
            <p:ph idx="1"/>
          </p:nvPr>
        </p:nvSpPr>
        <p:spPr/>
        <p:txBody>
          <a:bodyPr/>
          <a:lstStyle/>
          <a:p>
            <a:pPr marL="0" indent="0">
              <a:buNone/>
            </a:pPr>
            <a:r>
              <a:rPr lang="en-US" sz="2800" dirty="0"/>
              <a:t>The views expressed in this presentation are solely those of the presenter, and do not represent the views of the Ohio Power Siting Board.</a:t>
            </a:r>
          </a:p>
          <a:p>
            <a:endParaRPr lang="en-US" dirty="0"/>
          </a:p>
        </p:txBody>
      </p:sp>
      <p:sp>
        <p:nvSpPr>
          <p:cNvPr id="4" name="Slide Number Placeholder 3">
            <a:extLst>
              <a:ext uri="{FF2B5EF4-FFF2-40B4-BE49-F238E27FC236}">
                <a16:creationId xmlns:a16="http://schemas.microsoft.com/office/drawing/2014/main" id="{E3DEFDFD-0F36-46B4-9831-7E1801211331}"/>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a:t>
            </a:fld>
            <a:endParaRPr lang="en-US"/>
          </a:p>
        </p:txBody>
      </p:sp>
    </p:spTree>
    <p:extLst>
      <p:ext uri="{BB962C8B-B14F-4D97-AF65-F5344CB8AC3E}">
        <p14:creationId xmlns:p14="http://schemas.microsoft.com/office/powerpoint/2010/main" val="2284329876"/>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B4CE-205E-4FA1-98E8-94BAB3CCABA2}"/>
              </a:ext>
            </a:extLst>
          </p:cNvPr>
          <p:cNvSpPr>
            <a:spLocks noGrp="1"/>
          </p:cNvSpPr>
          <p:nvPr>
            <p:ph type="title"/>
          </p:nvPr>
        </p:nvSpPr>
        <p:spPr>
          <a:xfrm>
            <a:off x="1600200" y="742950"/>
            <a:ext cx="6057900" cy="457200"/>
          </a:xfrm>
        </p:spPr>
        <p:txBody>
          <a:bodyPr/>
          <a:lstStyle/>
          <a:p>
            <a:pPr algn="ctr"/>
            <a:r>
              <a:rPr lang="en-US" sz="4000" dirty="0"/>
              <a:t>Staff Report Issued</a:t>
            </a:r>
          </a:p>
        </p:txBody>
      </p:sp>
      <p:pic>
        <p:nvPicPr>
          <p:cNvPr id="5" name="Content Placeholder 4">
            <a:extLst>
              <a:ext uri="{FF2B5EF4-FFF2-40B4-BE49-F238E27FC236}">
                <a16:creationId xmlns:a16="http://schemas.microsoft.com/office/drawing/2014/main" id="{1952DD31-20F8-41F0-86D0-BA59F16E72D4}"/>
              </a:ext>
            </a:extLst>
          </p:cNvPr>
          <p:cNvPicPr>
            <a:picLocks noGrp="1" noChangeAspect="1"/>
          </p:cNvPicPr>
          <p:nvPr>
            <p:ph idx="1"/>
          </p:nvPr>
        </p:nvPicPr>
        <p:blipFill>
          <a:blip r:embed="rId2"/>
          <a:stretch>
            <a:fillRect/>
          </a:stretch>
        </p:blipFill>
        <p:spPr>
          <a:xfrm>
            <a:off x="3378194" y="1504949"/>
            <a:ext cx="2387613" cy="3238501"/>
          </a:xfrm>
          <a:prstGeom prst="rect">
            <a:avLst/>
          </a:prstGeom>
          <a:ln>
            <a:solidFill>
              <a:schemeClr val="tx1">
                <a:lumMod val="85000"/>
                <a:lumOff val="15000"/>
              </a:schemeClr>
            </a:solidFill>
          </a:ln>
        </p:spPr>
      </p:pic>
      <p:sp>
        <p:nvSpPr>
          <p:cNvPr id="4" name="Slide Number Placeholder 3">
            <a:extLst>
              <a:ext uri="{FF2B5EF4-FFF2-40B4-BE49-F238E27FC236}">
                <a16:creationId xmlns:a16="http://schemas.microsoft.com/office/drawing/2014/main" id="{5D9F8985-F9FA-4147-BA16-927694A7CDC6}"/>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20</a:t>
            </a:fld>
            <a:endParaRPr lang="en-US"/>
          </a:p>
        </p:txBody>
      </p:sp>
    </p:spTree>
    <p:extLst>
      <p:ext uri="{BB962C8B-B14F-4D97-AF65-F5344CB8AC3E}">
        <p14:creationId xmlns:p14="http://schemas.microsoft.com/office/powerpoint/2010/main" val="128758210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2FA306B-D572-46B1-8F2B-AABBE1CC2CD6}" type="slidenum">
              <a:rPr lang="en-US" smtClean="0"/>
              <a:pPr>
                <a:defRPr/>
              </a:pPr>
              <a:t>21</a:t>
            </a:fld>
            <a:endParaRPr lang="en-US"/>
          </a:p>
        </p:txBody>
      </p:sp>
      <p:sp>
        <p:nvSpPr>
          <p:cNvPr id="35842" name="Title 1"/>
          <p:cNvSpPr>
            <a:spLocks noGrp="1"/>
          </p:cNvSpPr>
          <p:nvPr>
            <p:ph type="title" idx="4294967295"/>
          </p:nvPr>
        </p:nvSpPr>
        <p:spPr>
          <a:xfrm>
            <a:off x="1524000" y="666750"/>
            <a:ext cx="5867400" cy="838200"/>
          </a:xfrm>
        </p:spPr>
        <p:txBody>
          <a:bodyPr>
            <a:normAutofit/>
          </a:bodyPr>
          <a:lstStyle/>
          <a:p>
            <a:pPr eaLnBrk="1" hangingPunct="1"/>
            <a:r>
              <a:rPr lang="en-US" altLang="en-US" sz="4000" dirty="0"/>
              <a:t>Public Hearing</a:t>
            </a:r>
          </a:p>
        </p:txBody>
      </p:sp>
      <p:sp>
        <p:nvSpPr>
          <p:cNvPr id="3" name="Text Placeholder 2"/>
          <p:cNvSpPr>
            <a:spLocks noGrp="1"/>
          </p:cNvSpPr>
          <p:nvPr>
            <p:ph type="body" sz="half" idx="4294967295"/>
          </p:nvPr>
        </p:nvSpPr>
        <p:spPr>
          <a:xfrm>
            <a:off x="762000" y="1733550"/>
            <a:ext cx="2438400" cy="3048000"/>
          </a:xfrm>
        </p:spPr>
        <p:txBody>
          <a:bodyPr>
            <a:noAutofit/>
          </a:bodyPr>
          <a:lstStyle/>
          <a:p>
            <a:pPr marL="0" indent="0" fontAlgn="auto">
              <a:spcAft>
                <a:spcPts val="0"/>
              </a:spcAft>
              <a:buClr>
                <a:schemeClr val="accent3"/>
              </a:buClr>
              <a:buNone/>
              <a:defRPr/>
            </a:pPr>
            <a:r>
              <a:rPr lang="en-US" sz="2000" dirty="0"/>
              <a:t>The Board holds a public hearing near the project area to take sworn testimony from  individuals. The hearing transcript is docketed in the case record.</a:t>
            </a:r>
          </a:p>
        </p:txBody>
      </p:sp>
      <p:pic>
        <p:nvPicPr>
          <p:cNvPr id="8" name="Picture 2" descr="http://www.opsb.ohio.gov/opsb/cache/file/1BB56C7A-F61B-4CBE-B58DCFEDA2558E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733550"/>
            <a:ext cx="4117194"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36101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666750"/>
            <a:ext cx="8153400" cy="914400"/>
          </a:xfrm>
        </p:spPr>
        <p:txBody>
          <a:bodyPr>
            <a:normAutofit/>
          </a:bodyPr>
          <a:lstStyle/>
          <a:p>
            <a:pPr eaLnBrk="1" hangingPunct="1"/>
            <a:r>
              <a:rPr lang="en-US" altLang="en-US" sz="3600" dirty="0"/>
              <a:t>Intervention and Adjudicatory Hearing</a:t>
            </a:r>
          </a:p>
        </p:txBody>
      </p:sp>
      <p:sp>
        <p:nvSpPr>
          <p:cNvPr id="36867" name="Content Placeholder 2"/>
          <p:cNvSpPr>
            <a:spLocks noGrp="1"/>
          </p:cNvSpPr>
          <p:nvPr>
            <p:ph idx="1"/>
          </p:nvPr>
        </p:nvSpPr>
        <p:spPr>
          <a:xfrm>
            <a:off x="1219200" y="1733550"/>
            <a:ext cx="7620000" cy="3276600"/>
          </a:xfrm>
        </p:spPr>
        <p:txBody>
          <a:bodyPr>
            <a:noAutofit/>
          </a:bodyPr>
          <a:lstStyle/>
          <a:p>
            <a:pPr>
              <a:buClr>
                <a:srgbClr val="C00000"/>
              </a:buClr>
            </a:pPr>
            <a:r>
              <a:rPr lang="en-US" sz="2000" dirty="0"/>
              <a:t>Formal intervention grants individuals, organizations, and local governments the right to participate as a party of record in the case proceedings. </a:t>
            </a:r>
          </a:p>
          <a:p>
            <a:pPr>
              <a:buClr>
                <a:srgbClr val="C00000"/>
              </a:buClr>
            </a:pPr>
            <a:r>
              <a:rPr lang="en-US" sz="2000" dirty="0"/>
              <a:t>Interveners are served with all documents in the case and may participate in the adjudicatory hearing.</a:t>
            </a:r>
          </a:p>
          <a:p>
            <a:pPr>
              <a:buClr>
                <a:srgbClr val="C00000"/>
              </a:buClr>
            </a:pPr>
            <a:r>
              <a:rPr lang="en-US" altLang="en-US" sz="2000" dirty="0"/>
              <a:t>The adjudicatory hearing is held </a:t>
            </a:r>
            <a:r>
              <a:rPr lang="en-US" sz="2000" dirty="0"/>
              <a:t>to allow parties to the case to provide sworn pre-filed testimony and cross examine witnesses. </a:t>
            </a:r>
          </a:p>
          <a:p>
            <a:pPr>
              <a:buClr>
                <a:srgbClr val="C00000"/>
              </a:buClr>
            </a:pPr>
            <a:r>
              <a:rPr lang="en-US" sz="2000" dirty="0"/>
              <a:t>Interveners may file for rehearing and subsequently appeal a Board decision to the Supreme Court of Ohio.</a:t>
            </a:r>
          </a:p>
          <a:p>
            <a:pPr>
              <a:buClr>
                <a:schemeClr val="accent2"/>
              </a:buClr>
            </a:pPr>
            <a:endParaRPr lang="en-US" altLang="en-US" sz="1500" dirty="0"/>
          </a:p>
          <a:p>
            <a:pPr>
              <a:buClr>
                <a:schemeClr val="accent2"/>
              </a:buClr>
            </a:pPr>
            <a:endParaRPr lang="en-US" altLang="en-US" sz="1500" dirty="0"/>
          </a:p>
          <a:p>
            <a:pPr marL="0" indent="0">
              <a:buClr>
                <a:schemeClr val="accent2"/>
              </a:buClr>
              <a:buNone/>
            </a:pPr>
            <a:endParaRPr lang="en-US" altLang="en-US" sz="1500"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2FA306B-D572-46B1-8F2B-AABBE1CC2CD6}" type="slidenum">
              <a:rPr lang="en-US" smtClean="0"/>
              <a:pPr>
                <a:defRPr/>
              </a:pPr>
              <a:t>22</a:t>
            </a:fld>
            <a:endParaRPr lang="en-US"/>
          </a:p>
        </p:txBody>
      </p:sp>
    </p:spTree>
    <p:extLst>
      <p:ext uri="{BB962C8B-B14F-4D97-AF65-F5344CB8AC3E}">
        <p14:creationId xmlns:p14="http://schemas.microsoft.com/office/powerpoint/2010/main" val="33307602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79907"/>
            <a:ext cx="7162799"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Board Decision</a:t>
            </a:r>
          </a:p>
        </p:txBody>
      </p:sp>
      <p:sp>
        <p:nvSpPr>
          <p:cNvPr id="2" name="TextBox 1"/>
          <p:cNvSpPr txBox="1"/>
          <p:nvPr/>
        </p:nvSpPr>
        <p:spPr>
          <a:xfrm>
            <a:off x="609600" y="1543050"/>
            <a:ext cx="7315200" cy="1200329"/>
          </a:xfrm>
          <a:prstGeom prst="rect">
            <a:avLst/>
          </a:prstGeom>
          <a:noFill/>
        </p:spPr>
        <p:txBody>
          <a:bodyPr wrap="square" rtlCol="0">
            <a:spAutoFit/>
          </a:bodyPr>
          <a:lstStyle/>
          <a:p>
            <a:pPr marL="285743" indent="-285743">
              <a:buClr>
                <a:srgbClr val="C00000"/>
              </a:buClr>
              <a:buFont typeface="Arial" panose="020B0604020202020204" pitchFamily="34" charset="0"/>
              <a:buChar char="•"/>
            </a:pPr>
            <a:r>
              <a:rPr lang="en-US" sz="2400" dirty="0">
                <a:latin typeface="Cambria" panose="02040503050406030204" pitchFamily="18" charset="0"/>
                <a:ea typeface="Cambria" panose="02040503050406030204" pitchFamily="18" charset="0"/>
              </a:rPr>
              <a:t>Board formally rules on project, issuing or denying an application for a certificate</a:t>
            </a:r>
          </a:p>
          <a:p>
            <a:pPr marL="285743" indent="-285743">
              <a:buClr>
                <a:srgbClr val="C00000"/>
              </a:buClr>
              <a:buFont typeface="Arial" panose="020B0604020202020204" pitchFamily="34" charset="0"/>
              <a:buChar char="•"/>
            </a:pPr>
            <a:r>
              <a:rPr lang="en-US" sz="2400" dirty="0">
                <a:latin typeface="Cambria" panose="02040503050406030204" pitchFamily="18" charset="0"/>
                <a:ea typeface="Cambria" panose="02040503050406030204" pitchFamily="18" charset="0"/>
              </a:rPr>
              <a:t>Certificates are typically conditioned</a:t>
            </a:r>
          </a:p>
        </p:txBody>
      </p:sp>
      <p:pic>
        <p:nvPicPr>
          <p:cNvPr id="5" name="Picture 2" descr="http://sphotos.xx.fbcdn.net/hphotos-ash4/392562_395792080432520_190215504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1804" y="3181350"/>
            <a:ext cx="4134445" cy="138174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24646063"/>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038350"/>
            <a:ext cx="6705600" cy="2123658"/>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2200" dirty="0">
                <a:latin typeface="Cambria" panose="02040503050406030204" pitchFamily="18" charset="0"/>
                <a:ea typeface="Cambria" panose="02040503050406030204" pitchFamily="18" charset="0"/>
              </a:rPr>
              <a:t>Preconstruction meeting</a:t>
            </a:r>
          </a:p>
          <a:p>
            <a:pPr marL="342900" indent="-342900">
              <a:buClr>
                <a:srgbClr val="C00000"/>
              </a:buClr>
              <a:buFont typeface="Arial" panose="020B0604020202020204" pitchFamily="34" charset="0"/>
              <a:buChar char="•"/>
            </a:pPr>
            <a:r>
              <a:rPr lang="en-US" sz="2200" dirty="0">
                <a:latin typeface="Cambria" panose="02040503050406030204" pitchFamily="18" charset="0"/>
                <a:ea typeface="Cambria" panose="02040503050406030204" pitchFamily="18" charset="0"/>
              </a:rPr>
              <a:t>Condition deliverables</a:t>
            </a:r>
          </a:p>
          <a:p>
            <a:pPr marL="342900" indent="-342900">
              <a:buClr>
                <a:srgbClr val="C00000"/>
              </a:buClr>
              <a:buFont typeface="Arial" panose="020B0604020202020204" pitchFamily="34" charset="0"/>
              <a:buChar char="•"/>
            </a:pPr>
            <a:r>
              <a:rPr lang="en-US" sz="2200" dirty="0">
                <a:latin typeface="Cambria" panose="02040503050406030204" pitchFamily="18" charset="0"/>
                <a:ea typeface="Cambria" panose="02040503050406030204" pitchFamily="18" charset="0"/>
              </a:rPr>
              <a:t>Construction monitoring by Board staff</a:t>
            </a:r>
          </a:p>
          <a:p>
            <a:pPr marL="342900" indent="-342900">
              <a:buClr>
                <a:srgbClr val="C00000"/>
              </a:buClr>
              <a:buFont typeface="Arial" panose="020B0604020202020204" pitchFamily="34" charset="0"/>
              <a:buChar char="•"/>
            </a:pPr>
            <a:r>
              <a:rPr lang="en-US" sz="2200" dirty="0">
                <a:latin typeface="Cambria" panose="02040503050406030204" pitchFamily="18" charset="0"/>
                <a:ea typeface="Cambria" panose="02040503050406030204" pitchFamily="18" charset="0"/>
              </a:rPr>
              <a:t>Notifications regarding the facility’s status</a:t>
            </a:r>
          </a:p>
          <a:p>
            <a:pPr marL="342900" indent="-342900">
              <a:buClr>
                <a:srgbClr val="C00000"/>
              </a:buClr>
              <a:buFont typeface="Arial" panose="020B0604020202020204" pitchFamily="34" charset="0"/>
              <a:buChar char="•"/>
            </a:pPr>
            <a:r>
              <a:rPr lang="en-US" sz="2200" dirty="0">
                <a:latin typeface="Cambria" panose="02040503050406030204" pitchFamily="18" charset="0"/>
                <a:ea typeface="Cambria" panose="02040503050406030204" pitchFamily="18" charset="0"/>
              </a:rPr>
              <a:t>Post-construction monitoring by Board staff, to assure appropriate reclamation is completed</a:t>
            </a:r>
          </a:p>
        </p:txBody>
      </p:sp>
      <p:sp>
        <p:nvSpPr>
          <p:cNvPr id="3" name="TextBox 2"/>
          <p:cNvSpPr txBox="1"/>
          <p:nvPr/>
        </p:nvSpPr>
        <p:spPr>
          <a:xfrm>
            <a:off x="685800" y="819150"/>
            <a:ext cx="7543800"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Post-Certificate Activities</a:t>
            </a:r>
          </a:p>
        </p:txBody>
      </p:sp>
    </p:spTree>
    <p:extLst>
      <p:ext uri="{BB962C8B-B14F-4D97-AF65-F5344CB8AC3E}">
        <p14:creationId xmlns:p14="http://schemas.microsoft.com/office/powerpoint/2010/main" val="1697635004"/>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66750"/>
            <a:ext cx="7315200" cy="457200"/>
          </a:xfrm>
        </p:spPr>
        <p:txBody>
          <a:bodyPr>
            <a:noAutofit/>
          </a:bodyPr>
          <a:lstStyle/>
          <a:p>
            <a:r>
              <a:rPr lang="en-US" sz="4000" dirty="0"/>
              <a:t>Accelerated Cases</a:t>
            </a:r>
          </a:p>
        </p:txBody>
      </p:sp>
      <p:sp>
        <p:nvSpPr>
          <p:cNvPr id="3" name="Content Placeholder 2"/>
          <p:cNvSpPr>
            <a:spLocks noGrp="1"/>
          </p:cNvSpPr>
          <p:nvPr>
            <p:ph idx="1"/>
          </p:nvPr>
        </p:nvSpPr>
        <p:spPr>
          <a:xfrm>
            <a:off x="1143000" y="1276350"/>
            <a:ext cx="7391400" cy="3733800"/>
          </a:xfrm>
        </p:spPr>
        <p:txBody>
          <a:bodyPr/>
          <a:lstStyle/>
          <a:p>
            <a:pPr>
              <a:buClr>
                <a:srgbClr val="C00000"/>
              </a:buClr>
            </a:pPr>
            <a:r>
              <a:rPr lang="en-US" sz="2000" dirty="0"/>
              <a:t>Typically smaller projects – shorter pipelines and electric lines, electric substations, generating plant on existing industrial site, etc.</a:t>
            </a:r>
          </a:p>
          <a:p>
            <a:pPr>
              <a:buClr>
                <a:srgbClr val="C00000"/>
              </a:buClr>
            </a:pPr>
            <a:r>
              <a:rPr lang="en-US" sz="2000" dirty="0"/>
              <a:t>May be larger pipeline or electric line projects, if for a specific customer or customers</a:t>
            </a:r>
          </a:p>
          <a:p>
            <a:pPr>
              <a:buClr>
                <a:srgbClr val="C00000"/>
              </a:buClr>
            </a:pPr>
            <a:r>
              <a:rPr lang="en-US" sz="2000" dirty="0"/>
              <a:t>Staff Report circulated to Board by e-mail one week prior to auto approval date (also filed in docket)</a:t>
            </a:r>
          </a:p>
          <a:p>
            <a:pPr>
              <a:buClr>
                <a:srgbClr val="C00000"/>
              </a:buClr>
            </a:pPr>
            <a:r>
              <a:rPr lang="en-US" sz="2000" dirty="0"/>
              <a:t>Project becomes automatically approved in 90 days, unless suspended by the Board, executive director, or administrative law judge</a:t>
            </a:r>
          </a:p>
          <a:p>
            <a:pPr>
              <a:buClr>
                <a:srgbClr val="C00000"/>
              </a:buClr>
            </a:pPr>
            <a:r>
              <a:rPr lang="en-US" sz="2000" dirty="0"/>
              <a:t>Earlier auto-approval possible, for good cause shown</a:t>
            </a:r>
          </a:p>
          <a:p>
            <a:endParaRPr lang="en-US" dirty="0"/>
          </a:p>
          <a:p>
            <a:endParaRPr lang="en-US" dirty="0"/>
          </a:p>
          <a:p>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25</a:t>
            </a:fld>
            <a:endParaRPr lang="en-US"/>
          </a:p>
        </p:txBody>
      </p:sp>
    </p:spTree>
    <p:extLst>
      <p:ext uri="{BB962C8B-B14F-4D97-AF65-F5344CB8AC3E}">
        <p14:creationId xmlns:p14="http://schemas.microsoft.com/office/powerpoint/2010/main" val="2146050151"/>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2950"/>
            <a:ext cx="8001000" cy="457200"/>
          </a:xfrm>
        </p:spPr>
        <p:txBody>
          <a:bodyPr>
            <a:noAutofit/>
          </a:bodyPr>
          <a:lstStyle/>
          <a:p>
            <a:r>
              <a:rPr lang="en-US" sz="4000" dirty="0"/>
              <a:t>Expedited Accelerated Cases</a:t>
            </a:r>
          </a:p>
        </p:txBody>
      </p:sp>
      <p:sp>
        <p:nvSpPr>
          <p:cNvPr id="3" name="Content Placeholder 2"/>
          <p:cNvSpPr>
            <a:spLocks noGrp="1"/>
          </p:cNvSpPr>
          <p:nvPr>
            <p:ph idx="1"/>
          </p:nvPr>
        </p:nvSpPr>
        <p:spPr>
          <a:xfrm>
            <a:off x="990600" y="1657350"/>
            <a:ext cx="7391400" cy="3124200"/>
          </a:xfrm>
        </p:spPr>
        <p:txBody>
          <a:bodyPr/>
          <a:lstStyle/>
          <a:p>
            <a:pPr>
              <a:buClr>
                <a:srgbClr val="C00000"/>
              </a:buClr>
            </a:pPr>
            <a:r>
              <a:rPr lang="en-US" sz="2400" dirty="0"/>
              <a:t>Same auto approval process as accelerated cases, but on a much faster timeline</a:t>
            </a:r>
          </a:p>
          <a:p>
            <a:pPr>
              <a:buClr>
                <a:srgbClr val="C00000"/>
              </a:buClr>
            </a:pPr>
            <a:r>
              <a:rPr lang="en-US" sz="2400" dirty="0"/>
              <a:t>28 days for –BLN cases, 21 days for –BNR cases</a:t>
            </a:r>
          </a:p>
          <a:p>
            <a:pPr>
              <a:buClr>
                <a:srgbClr val="C00000"/>
              </a:buClr>
            </a:pPr>
            <a:r>
              <a:rPr lang="en-US" sz="2400" dirty="0"/>
              <a:t>Requires a $2,000 fee for expedited treatment</a:t>
            </a:r>
          </a:p>
          <a:p>
            <a:pPr>
              <a:buClr>
                <a:srgbClr val="C00000"/>
              </a:buClr>
            </a:pPr>
            <a:r>
              <a:rPr lang="en-US" sz="2400" dirty="0"/>
              <a:t>Expedited treatment may be denied</a:t>
            </a:r>
          </a:p>
          <a:p>
            <a:pPr>
              <a:buClr>
                <a:srgbClr val="C00000"/>
              </a:buClr>
            </a:pPr>
            <a:r>
              <a:rPr lang="en-US" sz="2400" dirty="0"/>
              <a:t>Earlier auto-approval possible, for good cause shown</a:t>
            </a:r>
          </a:p>
          <a:p>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26</a:t>
            </a:fld>
            <a:endParaRPr lang="en-US"/>
          </a:p>
        </p:txBody>
      </p:sp>
    </p:spTree>
    <p:extLst>
      <p:ext uri="{BB962C8B-B14F-4D97-AF65-F5344CB8AC3E}">
        <p14:creationId xmlns:p14="http://schemas.microsoft.com/office/powerpoint/2010/main" val="3973161858"/>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90550"/>
            <a:ext cx="6934200" cy="762000"/>
          </a:xfrm>
        </p:spPr>
        <p:txBody>
          <a:bodyPr/>
          <a:lstStyle/>
          <a:p>
            <a:r>
              <a:rPr lang="en-US" sz="4000" dirty="0"/>
              <a:t>Case Docketing System</a:t>
            </a:r>
          </a:p>
        </p:txBody>
      </p:sp>
      <p:sp>
        <p:nvSpPr>
          <p:cNvPr id="3" name="Content Placeholder 2"/>
          <p:cNvSpPr>
            <a:spLocks noGrp="1"/>
          </p:cNvSpPr>
          <p:nvPr>
            <p:ph idx="1"/>
          </p:nvPr>
        </p:nvSpPr>
        <p:spPr>
          <a:xfrm>
            <a:off x="228600" y="1276349"/>
            <a:ext cx="7417143" cy="1594195"/>
          </a:xfrm>
        </p:spPr>
        <p:txBody>
          <a:bodyPr/>
          <a:lstStyle/>
          <a:p>
            <a:pPr>
              <a:buClr>
                <a:srgbClr val="C00000"/>
              </a:buClr>
            </a:pPr>
            <a:r>
              <a:rPr lang="en-US" sz="2000" dirty="0"/>
              <a:t>OPSB makes use of the PUCO case docketing system</a:t>
            </a:r>
          </a:p>
          <a:p>
            <a:pPr>
              <a:buClr>
                <a:srgbClr val="C00000"/>
              </a:buClr>
            </a:pPr>
            <a:r>
              <a:rPr lang="en-US" sz="2000" dirty="0"/>
              <a:t>Available at </a:t>
            </a:r>
            <a:r>
              <a:rPr lang="en-US" sz="2000" dirty="0">
                <a:hlinkClick r:id="rId2"/>
              </a:rPr>
              <a:t>http://dis.puc.state.oh.us/</a:t>
            </a:r>
            <a:endParaRPr lang="en-US" sz="2000" dirty="0"/>
          </a:p>
          <a:p>
            <a:pPr>
              <a:buClr>
                <a:srgbClr val="C00000"/>
              </a:buClr>
            </a:pPr>
            <a:r>
              <a:rPr lang="en-US" sz="2000" dirty="0"/>
              <a:t>Every case is tracked by a case number</a:t>
            </a:r>
          </a:p>
          <a:p>
            <a:pPr>
              <a:buClr>
                <a:srgbClr val="C00000"/>
              </a:buClr>
            </a:pPr>
            <a:r>
              <a:rPr lang="en-US" sz="2000" dirty="0"/>
              <a:t>Every document filed in a case is available for review</a:t>
            </a:r>
          </a:p>
          <a:p>
            <a:pPr>
              <a:buClr>
                <a:srgbClr val="C00000"/>
              </a:buClr>
            </a:pPr>
            <a:r>
              <a:rPr lang="en-US" sz="2000" dirty="0"/>
              <a:t>The public can file comments in the case docket</a:t>
            </a:r>
          </a:p>
        </p:txBody>
      </p:sp>
      <p:sp>
        <p:nvSpPr>
          <p:cNvPr id="4" name="Slide Number Placeholder 3"/>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27</a:t>
            </a:fld>
            <a:endParaRPr lang="en-US"/>
          </a:p>
        </p:txBody>
      </p:sp>
      <p:pic>
        <p:nvPicPr>
          <p:cNvPr id="6" name="Picture 5"/>
          <p:cNvPicPr>
            <a:picLocks noChangeAspect="1"/>
          </p:cNvPicPr>
          <p:nvPr/>
        </p:nvPicPr>
        <p:blipFill rotWithShape="1">
          <a:blip r:embed="rId3"/>
          <a:srcRect l="10000" t="11947" r="11667" b="17584"/>
          <a:stretch/>
        </p:blipFill>
        <p:spPr>
          <a:xfrm>
            <a:off x="5105400" y="3198281"/>
            <a:ext cx="3664701" cy="1892103"/>
          </a:xfrm>
          <a:prstGeom prst="rect">
            <a:avLst/>
          </a:prstGeom>
          <a:ln w="6350">
            <a:solidFill>
              <a:schemeClr val="tx1"/>
            </a:solidFill>
          </a:ln>
        </p:spPr>
      </p:pic>
    </p:spTree>
    <p:extLst>
      <p:ext uri="{BB962C8B-B14F-4D97-AF65-F5344CB8AC3E}">
        <p14:creationId xmlns:p14="http://schemas.microsoft.com/office/powerpoint/2010/main" val="3104423920"/>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721C-D9FE-4168-BC23-B46568AD1DC7}"/>
              </a:ext>
            </a:extLst>
          </p:cNvPr>
          <p:cNvSpPr>
            <a:spLocks noGrp="1"/>
          </p:cNvSpPr>
          <p:nvPr>
            <p:ph type="title"/>
          </p:nvPr>
        </p:nvSpPr>
        <p:spPr>
          <a:xfrm>
            <a:off x="533400" y="666750"/>
            <a:ext cx="7772400" cy="533400"/>
          </a:xfrm>
        </p:spPr>
        <p:txBody>
          <a:bodyPr>
            <a:noAutofit/>
          </a:bodyPr>
          <a:lstStyle/>
          <a:p>
            <a:pPr algn="ctr"/>
            <a:r>
              <a:rPr lang="en-US" sz="3600" dirty="0"/>
              <a:t>Docketing (DIS) – Case Search Page</a:t>
            </a:r>
          </a:p>
        </p:txBody>
      </p:sp>
      <p:sp>
        <p:nvSpPr>
          <p:cNvPr id="4" name="Slide Number Placeholder 3">
            <a:extLst>
              <a:ext uri="{FF2B5EF4-FFF2-40B4-BE49-F238E27FC236}">
                <a16:creationId xmlns:a16="http://schemas.microsoft.com/office/drawing/2014/main" id="{3ED8BF9D-10AB-4078-AD08-BAAA8E6F6ECC}"/>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28</a:t>
            </a:fld>
            <a:endParaRPr lang="en-US"/>
          </a:p>
        </p:txBody>
      </p:sp>
      <p:pic>
        <p:nvPicPr>
          <p:cNvPr id="5" name="Content Placeholder 4">
            <a:extLst>
              <a:ext uri="{FF2B5EF4-FFF2-40B4-BE49-F238E27FC236}">
                <a16:creationId xmlns:a16="http://schemas.microsoft.com/office/drawing/2014/main" id="{6B2373D8-1A7A-470C-883C-E9329B74EBE2}"/>
              </a:ext>
            </a:extLst>
          </p:cNvPr>
          <p:cNvPicPr>
            <a:picLocks noGrp="1" noChangeAspect="1"/>
          </p:cNvPicPr>
          <p:nvPr>
            <p:ph idx="1"/>
          </p:nvPr>
        </p:nvPicPr>
        <p:blipFill rotWithShape="1">
          <a:blip r:embed="rId2"/>
          <a:srcRect l="10000" t="11947" r="11667" b="17584"/>
          <a:stretch/>
        </p:blipFill>
        <p:spPr>
          <a:xfrm>
            <a:off x="1371600" y="1352550"/>
            <a:ext cx="6400800" cy="3657600"/>
          </a:xfrm>
          <a:prstGeom prst="rect">
            <a:avLst/>
          </a:prstGeom>
          <a:ln w="6350">
            <a:solidFill>
              <a:schemeClr val="tx1"/>
            </a:solidFill>
          </a:ln>
        </p:spPr>
      </p:pic>
    </p:spTree>
    <p:extLst>
      <p:ext uri="{BB962C8B-B14F-4D97-AF65-F5344CB8AC3E}">
        <p14:creationId xmlns:p14="http://schemas.microsoft.com/office/powerpoint/2010/main" val="3406781052"/>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885D-7A8C-480F-ADC5-2DF1F4F246C9}"/>
              </a:ext>
            </a:extLst>
          </p:cNvPr>
          <p:cNvSpPr>
            <a:spLocks noGrp="1"/>
          </p:cNvSpPr>
          <p:nvPr>
            <p:ph type="title"/>
          </p:nvPr>
        </p:nvSpPr>
        <p:spPr>
          <a:xfrm>
            <a:off x="914400" y="666750"/>
            <a:ext cx="6858000" cy="457200"/>
          </a:xfrm>
        </p:spPr>
        <p:txBody>
          <a:bodyPr>
            <a:noAutofit/>
          </a:bodyPr>
          <a:lstStyle/>
          <a:p>
            <a:pPr algn="ctr"/>
            <a:r>
              <a:rPr lang="en-US" sz="4000" dirty="0"/>
              <a:t>Example Case Record Page</a:t>
            </a:r>
          </a:p>
        </p:txBody>
      </p:sp>
      <p:pic>
        <p:nvPicPr>
          <p:cNvPr id="5" name="Content Placeholder 4">
            <a:extLst>
              <a:ext uri="{FF2B5EF4-FFF2-40B4-BE49-F238E27FC236}">
                <a16:creationId xmlns:a16="http://schemas.microsoft.com/office/drawing/2014/main" id="{94E115E7-177A-464D-9FD7-0E86D8B305B8}"/>
              </a:ext>
            </a:extLst>
          </p:cNvPr>
          <p:cNvPicPr>
            <a:picLocks noGrp="1" noChangeAspect="1"/>
          </p:cNvPicPr>
          <p:nvPr>
            <p:ph idx="1"/>
          </p:nvPr>
        </p:nvPicPr>
        <p:blipFill>
          <a:blip r:embed="rId2"/>
          <a:stretch>
            <a:fillRect/>
          </a:stretch>
        </p:blipFill>
        <p:spPr>
          <a:xfrm>
            <a:off x="2095500" y="1428750"/>
            <a:ext cx="4953000" cy="3251970"/>
          </a:xfrm>
          <a:prstGeom prst="rect">
            <a:avLst/>
          </a:prstGeom>
        </p:spPr>
      </p:pic>
      <p:sp>
        <p:nvSpPr>
          <p:cNvPr id="4" name="Slide Number Placeholder 3">
            <a:extLst>
              <a:ext uri="{FF2B5EF4-FFF2-40B4-BE49-F238E27FC236}">
                <a16:creationId xmlns:a16="http://schemas.microsoft.com/office/drawing/2014/main" id="{DD4EAA9F-113A-41AA-B451-00CE7E390174}"/>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29</a:t>
            </a:fld>
            <a:endParaRPr lang="en-US"/>
          </a:p>
        </p:txBody>
      </p:sp>
    </p:spTree>
    <p:extLst>
      <p:ext uri="{BB962C8B-B14F-4D97-AF65-F5344CB8AC3E}">
        <p14:creationId xmlns:p14="http://schemas.microsoft.com/office/powerpoint/2010/main" val="2248421956"/>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295400" y="1581150"/>
            <a:ext cx="6477000" cy="3352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fontAlgn="auto">
              <a:spcAft>
                <a:spcPts val="0"/>
              </a:spcAft>
              <a:buClrTx/>
              <a:buSzPct val="90000"/>
            </a:pPr>
            <a:endParaRPr lang="en-US" sz="2000" dirty="0">
              <a:solidFill>
                <a:sysClr val="windowText" lastClr="000000"/>
              </a:solidFill>
            </a:endParaRPr>
          </a:p>
          <a:p>
            <a:pPr fontAlgn="auto">
              <a:spcAft>
                <a:spcPts val="0"/>
              </a:spcAft>
              <a:buClr>
                <a:srgbClr val="187911"/>
              </a:buClr>
              <a:defRPr/>
            </a:pPr>
            <a:endParaRPr lang="en-US" sz="2000" dirty="0">
              <a:solidFill>
                <a:sysClr val="windowText" lastClr="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50" y="1390100"/>
            <a:ext cx="1771650" cy="343451"/>
          </a:xfrm>
          <a:prstGeom prst="rect">
            <a:avLst/>
          </a:prstGeom>
        </p:spPr>
      </p:pic>
      <p:pic>
        <p:nvPicPr>
          <p:cNvPr id="5" name="Picture 16" descr="http://www.mwcd.org/upload/images/partners/ODNR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150" y="4248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http://www.acornsales.com/product/images/ENGINEER-OH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977" y="42481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s://encrypted-tbn3.gstatic.com/images?q=tbn:ANd9GcQlHKw97QgAB-erwKKPSwNzHCtMBc6Ey_xKBiscAFWLI5ygto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307" y="2994136"/>
            <a:ext cx="1315336" cy="720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development.ohio.gov/images/dsa_logo.png"/>
          <p:cNvPicPr/>
          <p:nvPr/>
        </p:nvPicPr>
        <p:blipFill>
          <a:blip r:embed="rId6">
            <a:extLst>
              <a:ext uri="{28A0092B-C50C-407E-A947-70E740481C1C}">
                <a14:useLocalDpi xmlns:a14="http://schemas.microsoft.com/office/drawing/2010/main" val="0"/>
              </a:ext>
            </a:extLst>
          </a:blip>
          <a:srcRect/>
          <a:stretch>
            <a:fillRect/>
          </a:stretch>
        </p:blipFill>
        <p:spPr bwMode="auto">
          <a:xfrm>
            <a:off x="1962151" y="2634344"/>
            <a:ext cx="1773983" cy="318407"/>
          </a:xfrm>
          <a:prstGeom prst="rect">
            <a:avLst/>
          </a:prstGeom>
          <a:noFill/>
          <a:ln>
            <a:noFill/>
          </a:ln>
        </p:spPr>
      </p:pic>
      <p:pic>
        <p:nvPicPr>
          <p:cNvPr id="13" name="Picture 12" descr="Ohio Department of Agricultur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4534" y="1908334"/>
            <a:ext cx="892969" cy="587216"/>
          </a:xfrm>
          <a:prstGeom prst="rect">
            <a:avLst/>
          </a:prstGeom>
          <a:noFill/>
          <a:ln>
            <a:noFill/>
          </a:ln>
        </p:spPr>
      </p:pic>
      <p:pic>
        <p:nvPicPr>
          <p:cNvPr id="14" name="Picture 13" descr="Ohio Department of Health"/>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0307" y="3744334"/>
            <a:ext cx="1200150" cy="427616"/>
          </a:xfrm>
          <a:prstGeom prst="rect">
            <a:avLst/>
          </a:prstGeom>
          <a:noFill/>
          <a:ln>
            <a:noFill/>
          </a:ln>
        </p:spPr>
      </p:pic>
      <p:sp>
        <p:nvSpPr>
          <p:cNvPr id="2" name="TextBox 1"/>
          <p:cNvSpPr txBox="1"/>
          <p:nvPr/>
        </p:nvSpPr>
        <p:spPr>
          <a:xfrm>
            <a:off x="1847942" y="846347"/>
            <a:ext cx="2286000" cy="400110"/>
          </a:xfrm>
          <a:prstGeom prst="rect">
            <a:avLst/>
          </a:prstGeom>
          <a:noFill/>
        </p:spPr>
        <p:txBody>
          <a:bodyPr wrap="square" rtlCol="0">
            <a:spAutoFit/>
          </a:bodyPr>
          <a:lstStyle/>
          <a:p>
            <a:r>
              <a:rPr lang="en-US" sz="2000" u="sng" dirty="0">
                <a:latin typeface="Cambria" panose="02040503050406030204" pitchFamily="18" charset="0"/>
              </a:rPr>
              <a:t>Voting members</a:t>
            </a:r>
          </a:p>
        </p:txBody>
      </p:sp>
      <p:pic>
        <p:nvPicPr>
          <p:cNvPr id="7" name="Picture 22" descr="https://encrypted-tbn1.google.com/images?q=tbn:ANd9GcRcvWrMeaKfI8aKlanckcb747Ll6He_dMoXzZZxRgyP2gyYS8S9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400" y="13525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https://encrypted-tbn1.google.com/images?q=tbn:ANd9GcSjpPMHSqScyKAcw9N5FpNKAtNWmeWZYlB1j4vu2h9N9r3ta_Yj1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13525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05401" y="852500"/>
            <a:ext cx="2500813" cy="400110"/>
          </a:xfrm>
          <a:prstGeom prst="rect">
            <a:avLst/>
          </a:prstGeom>
        </p:spPr>
        <p:txBody>
          <a:bodyPr wrap="none">
            <a:spAutoFit/>
          </a:bodyPr>
          <a:lstStyle/>
          <a:p>
            <a:r>
              <a:rPr lang="en-US" sz="2000" u="sng" dirty="0">
                <a:latin typeface="Cambria" panose="02040503050406030204" pitchFamily="18" charset="0"/>
              </a:rPr>
              <a:t>Non-voting members</a:t>
            </a:r>
          </a:p>
        </p:txBody>
      </p:sp>
    </p:spTree>
    <p:extLst>
      <p:ext uri="{BB962C8B-B14F-4D97-AF65-F5344CB8AC3E}">
        <p14:creationId xmlns:p14="http://schemas.microsoft.com/office/powerpoint/2010/main" val="15060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5802-05BA-46A5-A250-19C4E0C5E610}"/>
              </a:ext>
            </a:extLst>
          </p:cNvPr>
          <p:cNvSpPr>
            <a:spLocks noGrp="1"/>
          </p:cNvSpPr>
          <p:nvPr>
            <p:ph type="title"/>
          </p:nvPr>
        </p:nvSpPr>
        <p:spPr>
          <a:xfrm>
            <a:off x="990600" y="514350"/>
            <a:ext cx="6934200" cy="762000"/>
          </a:xfrm>
        </p:spPr>
        <p:txBody>
          <a:bodyPr>
            <a:normAutofit/>
          </a:bodyPr>
          <a:lstStyle/>
          <a:p>
            <a:pPr algn="ctr"/>
            <a:r>
              <a:rPr lang="en-US" sz="4000" dirty="0"/>
              <a:t>Summary and Contact Info</a:t>
            </a:r>
          </a:p>
        </p:txBody>
      </p:sp>
      <p:sp>
        <p:nvSpPr>
          <p:cNvPr id="3" name="Content Placeholder 2">
            <a:extLst>
              <a:ext uri="{FF2B5EF4-FFF2-40B4-BE49-F238E27FC236}">
                <a16:creationId xmlns:a16="http://schemas.microsoft.com/office/drawing/2014/main" id="{8EB8C1D9-2C6B-4C70-BF0D-A3533EA64C4F}"/>
              </a:ext>
            </a:extLst>
          </p:cNvPr>
          <p:cNvSpPr>
            <a:spLocks noGrp="1"/>
          </p:cNvSpPr>
          <p:nvPr>
            <p:ph idx="1"/>
          </p:nvPr>
        </p:nvSpPr>
        <p:spPr>
          <a:xfrm>
            <a:off x="1485900" y="1276350"/>
            <a:ext cx="6819900" cy="3733799"/>
          </a:xfrm>
        </p:spPr>
        <p:txBody>
          <a:bodyPr/>
          <a:lstStyle/>
          <a:p>
            <a:pPr>
              <a:buClr>
                <a:srgbClr val="C00000"/>
              </a:buClr>
              <a:buFont typeface="Arial" panose="020B0604020202020204" pitchFamily="34" charset="0"/>
              <a:buChar char="•"/>
            </a:pPr>
            <a:r>
              <a:rPr lang="en-US" sz="2000" dirty="0">
                <a:ea typeface="Cambria" panose="02040503050406030204" pitchFamily="18" charset="0"/>
              </a:rPr>
              <a:t>Seven member (plus four legislative reps) agency</a:t>
            </a:r>
          </a:p>
          <a:p>
            <a:pPr>
              <a:buClr>
                <a:srgbClr val="C00000"/>
              </a:buClr>
              <a:buFont typeface="Arial" panose="020B0604020202020204" pitchFamily="34" charset="0"/>
              <a:buChar char="•"/>
            </a:pPr>
            <a:r>
              <a:rPr lang="en-US" sz="2000" dirty="0">
                <a:ea typeface="Cambria" panose="02040503050406030204" pitchFamily="18" charset="0"/>
              </a:rPr>
              <a:t>Only entity to approve major utility facilities</a:t>
            </a:r>
          </a:p>
          <a:p>
            <a:pPr>
              <a:buClr>
                <a:srgbClr val="C00000"/>
              </a:buClr>
              <a:buFont typeface="Arial" panose="020B0604020202020204" pitchFamily="34" charset="0"/>
              <a:buChar char="•"/>
            </a:pPr>
            <a:r>
              <a:rPr lang="en-US" sz="2000" dirty="0">
                <a:ea typeface="Cambria" panose="02040503050406030204" pitchFamily="18" charset="0"/>
              </a:rPr>
              <a:t>Supersedes local jurisdiction</a:t>
            </a:r>
          </a:p>
          <a:p>
            <a:pPr>
              <a:buClr>
                <a:srgbClr val="C00000"/>
              </a:buClr>
              <a:buFont typeface="Arial" panose="020B0604020202020204" pitchFamily="34" charset="0"/>
              <a:buChar char="•"/>
            </a:pPr>
            <a:r>
              <a:rPr lang="en-US" sz="2000" dirty="0">
                <a:ea typeface="Cambria" panose="02040503050406030204" pitchFamily="18" charset="0"/>
              </a:rPr>
              <a:t>Eight statutory criteria</a:t>
            </a:r>
          </a:p>
          <a:p>
            <a:pPr>
              <a:buClr>
                <a:srgbClr val="C00000"/>
              </a:buClr>
              <a:buFont typeface="Arial" panose="020B0604020202020204" pitchFamily="34" charset="0"/>
              <a:buChar char="•"/>
            </a:pPr>
            <a:r>
              <a:rPr lang="en-US" sz="2000" dirty="0">
                <a:ea typeface="Cambria" panose="02040503050406030204" pitchFamily="18" charset="0"/>
              </a:rPr>
              <a:t>Formal adjudicatory process with public involvement</a:t>
            </a:r>
          </a:p>
          <a:p>
            <a:pPr>
              <a:buClr>
                <a:srgbClr val="C00000"/>
              </a:buClr>
              <a:buFont typeface="Arial" panose="020B0604020202020204" pitchFamily="34" charset="0"/>
              <a:buChar char="•"/>
            </a:pPr>
            <a:endParaRPr lang="en-US" sz="2000" dirty="0">
              <a:ea typeface="Cambria" panose="02040503050406030204" pitchFamily="18" charset="0"/>
            </a:endParaRPr>
          </a:p>
          <a:p>
            <a:pPr>
              <a:buClr>
                <a:srgbClr val="C00000"/>
              </a:buClr>
              <a:buFont typeface="Arial" panose="020B0604020202020204" pitchFamily="34" charset="0"/>
              <a:buChar char="•"/>
            </a:pPr>
            <a:r>
              <a:rPr lang="en-US" sz="2000" dirty="0">
                <a:ea typeface="Cambria" panose="02040503050406030204" pitchFamily="18" charset="0"/>
              </a:rPr>
              <a:t>By phone: 866-270-OPSB (6772)</a:t>
            </a:r>
          </a:p>
          <a:p>
            <a:pPr>
              <a:buClr>
                <a:srgbClr val="C00000"/>
              </a:buClr>
              <a:buFont typeface="Arial" panose="020B0604020202020204" pitchFamily="34" charset="0"/>
              <a:buChar char="•"/>
            </a:pPr>
            <a:r>
              <a:rPr lang="en-US" sz="2000" dirty="0">
                <a:ea typeface="Cambria" panose="02040503050406030204" pitchFamily="18" charset="0"/>
              </a:rPr>
              <a:t>By e-mail: </a:t>
            </a:r>
            <a:r>
              <a:rPr lang="en-US" sz="2000" dirty="0">
                <a:ea typeface="Cambria" panose="02040503050406030204" pitchFamily="18" charset="0"/>
                <a:hlinkClick r:id="rId2"/>
              </a:rPr>
              <a:t>ContactTheOPSB@puc.state.oh.us</a:t>
            </a:r>
            <a:endParaRPr lang="en-US" sz="2000" dirty="0">
              <a:ea typeface="Cambria" panose="02040503050406030204" pitchFamily="18" charset="0"/>
            </a:endParaRPr>
          </a:p>
          <a:p>
            <a:pPr>
              <a:buClr>
                <a:srgbClr val="C00000"/>
              </a:buClr>
              <a:buFont typeface="Arial" panose="020B0604020202020204" pitchFamily="34" charset="0"/>
              <a:buChar char="•"/>
            </a:pPr>
            <a:r>
              <a:rPr lang="en-US" sz="2000" dirty="0">
                <a:ea typeface="Cambria" panose="02040503050406030204" pitchFamily="18" charset="0"/>
              </a:rPr>
              <a:t>By mail: 180 East Broad Street</a:t>
            </a:r>
          </a:p>
          <a:p>
            <a:pPr marL="1097280" lvl="5" indent="0">
              <a:buClr>
                <a:srgbClr val="C00000"/>
              </a:buClr>
              <a:buNone/>
            </a:pPr>
            <a:r>
              <a:rPr lang="en-US" dirty="0">
                <a:latin typeface="Cambria" panose="02040503050406030204" pitchFamily="18" charset="0"/>
                <a:ea typeface="Cambria" panose="02040503050406030204" pitchFamily="18" charset="0"/>
              </a:rPr>
              <a:t>     Columbus, Ohio 43215</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67B00B1-B758-4275-9F02-60CD7D2154AB}"/>
              </a:ext>
            </a:extLst>
          </p:cNvPr>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30</a:t>
            </a:fld>
            <a:endParaRPr lang="en-US"/>
          </a:p>
        </p:txBody>
      </p:sp>
    </p:spTree>
    <p:extLst>
      <p:ext uri="{BB962C8B-B14F-4D97-AF65-F5344CB8AC3E}">
        <p14:creationId xmlns:p14="http://schemas.microsoft.com/office/powerpoint/2010/main" val="1593127085"/>
      </p:ext>
    </p:extLst>
  </p:cSld>
  <p:clrMapOvr>
    <a:masterClrMapping/>
  </p:clrMapOvr>
  <mc:AlternateContent xmlns:mc="http://schemas.openxmlformats.org/markup-compatibility/2006" xmlns:p14="http://schemas.microsoft.com/office/powerpoint/2010/main">
    <mc:Choice Requires="p14">
      <p:transition spd="slow" p14:dur="2000" advClick="0" advTm="10000">
        <p14:gallery dir="l"/>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742950"/>
            <a:ext cx="7391400" cy="514350"/>
          </a:xfrm>
        </p:spPr>
        <p:txBody>
          <a:bodyPr>
            <a:normAutofit fontScale="90000"/>
          </a:bodyPr>
          <a:lstStyle/>
          <a:p>
            <a:pPr algn="ctr" eaLnBrk="1" hangingPunct="1"/>
            <a:r>
              <a:rPr lang="en-US" dirty="0"/>
              <a:t>What is the OPSB’s role?</a:t>
            </a:r>
          </a:p>
        </p:txBody>
      </p:sp>
      <p:sp>
        <p:nvSpPr>
          <p:cNvPr id="9219" name="Content Placeholder 2"/>
          <p:cNvSpPr>
            <a:spLocks noGrp="1"/>
          </p:cNvSpPr>
          <p:nvPr>
            <p:ph idx="1"/>
          </p:nvPr>
        </p:nvSpPr>
        <p:spPr>
          <a:xfrm>
            <a:off x="990600" y="1657350"/>
            <a:ext cx="7924800" cy="2895600"/>
          </a:xfrm>
        </p:spPr>
        <p:txBody>
          <a:bodyPr>
            <a:noAutofit/>
          </a:bodyPr>
          <a:lstStyle/>
          <a:p>
            <a:pPr>
              <a:buClr>
                <a:srgbClr val="C00000"/>
              </a:buClr>
            </a:pPr>
            <a:r>
              <a:rPr lang="en-US" sz="2600" dirty="0"/>
              <a:t>Before any entity can construct a “major utility facility,” the OPSB must review the plans for the proposed facility through a formal public process</a:t>
            </a:r>
          </a:p>
          <a:p>
            <a:pPr>
              <a:buClr>
                <a:srgbClr val="C00000"/>
              </a:buClr>
            </a:pPr>
            <a:r>
              <a:rPr lang="en-US" sz="2600" dirty="0"/>
              <a:t>Issues a certificate for the construction, operation, and maintenance of each facility</a:t>
            </a:r>
          </a:p>
          <a:p>
            <a:pPr>
              <a:buClr>
                <a:srgbClr val="C00000"/>
              </a:buClr>
            </a:pPr>
            <a:r>
              <a:rPr lang="en-US" sz="2600" dirty="0"/>
              <a:t>Monitors construction and operation, to assure that it is conducted in compliance with the certificate</a:t>
            </a:r>
          </a:p>
          <a:p>
            <a:endParaRPr lang="en-US" dirty="0"/>
          </a:p>
        </p:txBody>
      </p:sp>
      <p:sp>
        <p:nvSpPr>
          <p:cNvPr id="2" name="Slide Number Placeholder 1"/>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4</a:t>
            </a:fld>
            <a:endParaRPr lang="en-US"/>
          </a:p>
        </p:txBody>
      </p:sp>
    </p:spTree>
    <p:extLst>
      <p:ext uri="{BB962C8B-B14F-4D97-AF65-F5344CB8AC3E}">
        <p14:creationId xmlns:p14="http://schemas.microsoft.com/office/powerpoint/2010/main" val="340214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71600" y="663574"/>
            <a:ext cx="6934200" cy="587011"/>
          </a:xfrm>
        </p:spPr>
        <p:txBody>
          <a:bodyPr/>
          <a:lstStyle/>
          <a:p>
            <a:pPr algn="ctr" eaLnBrk="1" hangingPunct="1"/>
            <a:r>
              <a:rPr lang="en-US" altLang="en-US" sz="4000" dirty="0"/>
              <a:t>Why is this important?</a:t>
            </a:r>
          </a:p>
        </p:txBody>
      </p:sp>
      <p:sp>
        <p:nvSpPr>
          <p:cNvPr id="7171" name="Content Placeholder 2"/>
          <p:cNvSpPr>
            <a:spLocks noGrp="1"/>
          </p:cNvSpPr>
          <p:nvPr>
            <p:ph idx="1"/>
          </p:nvPr>
        </p:nvSpPr>
        <p:spPr>
          <a:xfrm>
            <a:off x="1219200" y="1657349"/>
            <a:ext cx="7696200" cy="3276601"/>
          </a:xfrm>
        </p:spPr>
        <p:txBody>
          <a:bodyPr>
            <a:noAutofit/>
          </a:bodyPr>
          <a:lstStyle/>
          <a:p>
            <a:pPr>
              <a:buClr>
                <a:srgbClr val="C00000"/>
              </a:buClr>
            </a:pPr>
            <a:r>
              <a:rPr lang="en-US" sz="2000" dirty="0"/>
              <a:t>Sole siting jurisdiction for major utility facilities:</a:t>
            </a:r>
          </a:p>
          <a:p>
            <a:pPr marL="274320" lvl="1" indent="0">
              <a:buClr>
                <a:srgbClr val="C00000"/>
              </a:buClr>
              <a:buNone/>
            </a:pPr>
            <a:r>
              <a:rPr lang="en-US" sz="2000" dirty="0"/>
              <a:t>public and local government participation is strongly encouraged, but decision making authority rests with the OPSB</a:t>
            </a:r>
          </a:p>
          <a:p>
            <a:pPr>
              <a:buClr>
                <a:srgbClr val="C00000"/>
              </a:buClr>
            </a:pPr>
            <a:r>
              <a:rPr lang="en-US" sz="2000" dirty="0"/>
              <a:t>Regulatory certainty: </a:t>
            </a:r>
          </a:p>
          <a:p>
            <a:pPr marL="274320" lvl="1" indent="0">
              <a:buClr>
                <a:srgbClr val="C00000"/>
              </a:buClr>
              <a:buNone/>
            </a:pPr>
            <a:r>
              <a:rPr lang="en-US" sz="2000" dirty="0"/>
              <a:t>process is known and understood by applicants and other parties</a:t>
            </a:r>
          </a:p>
          <a:p>
            <a:pPr>
              <a:buClr>
                <a:srgbClr val="C00000"/>
              </a:buClr>
            </a:pPr>
            <a:r>
              <a:rPr lang="en-US" sz="2000" dirty="0"/>
              <a:t>Timely action: </a:t>
            </a:r>
          </a:p>
          <a:p>
            <a:pPr marL="274320" lvl="1" indent="0">
              <a:buClr>
                <a:srgbClr val="C00000"/>
              </a:buClr>
              <a:buNone/>
            </a:pPr>
            <a:r>
              <a:rPr lang="en-US" sz="2000" dirty="0"/>
              <a:t>6 to 12 months for more significant projects months </a:t>
            </a:r>
          </a:p>
          <a:p>
            <a:pPr marL="274320" lvl="1" indent="0">
              <a:buClr>
                <a:srgbClr val="C00000"/>
              </a:buClr>
              <a:buNone/>
            </a:pPr>
            <a:r>
              <a:rPr lang="en-US" sz="2000" dirty="0"/>
              <a:t>Accelerated 90 day review is available for many projects</a:t>
            </a:r>
          </a:p>
          <a:p>
            <a:pPr marL="274320" lvl="1" indent="0">
              <a:buClr>
                <a:srgbClr val="C00000"/>
              </a:buClr>
              <a:buNone/>
            </a:pPr>
            <a:r>
              <a:rPr lang="en-US" sz="2000" dirty="0"/>
              <a:t>Expedited 21 to 28 day review may be possible</a:t>
            </a:r>
          </a:p>
        </p:txBody>
      </p:sp>
      <p:sp>
        <p:nvSpPr>
          <p:cNvPr id="2" name="Slide Number Placeholder 1"/>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5</a:t>
            </a:fld>
            <a:endParaRPr lang="en-US"/>
          </a:p>
        </p:txBody>
      </p:sp>
    </p:spTree>
    <p:extLst>
      <p:ext uri="{BB962C8B-B14F-4D97-AF65-F5344CB8AC3E}">
        <p14:creationId xmlns:p14="http://schemas.microsoft.com/office/powerpoint/2010/main" val="220513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 y="590550"/>
            <a:ext cx="8915400" cy="4552950"/>
          </a:xfrm>
          <a:prstGeom prst="rect">
            <a:avLst/>
          </a:prstGeom>
        </p:spPr>
      </p:pic>
      <p:sp>
        <p:nvSpPr>
          <p:cNvPr id="9218" name="Title 1"/>
          <p:cNvSpPr>
            <a:spLocks noGrp="1"/>
          </p:cNvSpPr>
          <p:nvPr>
            <p:ph type="title"/>
          </p:nvPr>
        </p:nvSpPr>
        <p:spPr>
          <a:xfrm>
            <a:off x="76200" y="590550"/>
            <a:ext cx="4572000" cy="609600"/>
          </a:xfrm>
        </p:spPr>
        <p:txBody>
          <a:bodyPr>
            <a:normAutofit/>
          </a:bodyPr>
          <a:lstStyle/>
          <a:p>
            <a:pPr algn="l" eaLnBrk="1" hangingPunct="1"/>
            <a:r>
              <a:rPr lang="en-US" sz="3200" dirty="0">
                <a:solidFill>
                  <a:schemeClr val="bg2"/>
                </a:solidFill>
              </a:rPr>
              <a:t>Board Jurisdiction</a:t>
            </a:r>
          </a:p>
        </p:txBody>
      </p:sp>
      <p:sp>
        <p:nvSpPr>
          <p:cNvPr id="9219" name="Content Placeholder 2"/>
          <p:cNvSpPr>
            <a:spLocks noGrp="1"/>
          </p:cNvSpPr>
          <p:nvPr>
            <p:ph idx="1"/>
          </p:nvPr>
        </p:nvSpPr>
        <p:spPr>
          <a:xfrm>
            <a:off x="76200" y="1200150"/>
            <a:ext cx="4267200" cy="1219200"/>
          </a:xfrm>
        </p:spPr>
        <p:txBody>
          <a:bodyPr>
            <a:noAutofit/>
          </a:bodyPr>
          <a:lstStyle/>
          <a:p>
            <a:pPr marL="0" indent="0">
              <a:buNone/>
            </a:pPr>
            <a:r>
              <a:rPr lang="en-US" sz="2400" dirty="0">
                <a:solidFill>
                  <a:schemeClr val="bg1">
                    <a:lumMod val="95000"/>
                  </a:schemeClr>
                </a:solidFill>
              </a:rPr>
              <a:t>Electric Generation Facilities</a:t>
            </a:r>
          </a:p>
          <a:p>
            <a:pPr marL="411480" lvl="2" indent="-205740">
              <a:buClr>
                <a:schemeClr val="bg1"/>
              </a:buClr>
              <a:buSzPct val="95000"/>
            </a:pPr>
            <a:r>
              <a:rPr lang="en-US" sz="2000" dirty="0">
                <a:solidFill>
                  <a:schemeClr val="bg1">
                    <a:lumMod val="95000"/>
                  </a:schemeClr>
                </a:solidFill>
              </a:rPr>
              <a:t>50 megawatts and greater </a:t>
            </a:r>
          </a:p>
          <a:p>
            <a:pPr marL="205740" lvl="2" indent="0">
              <a:buClr>
                <a:schemeClr val="bg1"/>
              </a:buClr>
              <a:buSzPct val="95000"/>
              <a:buNone/>
            </a:pPr>
            <a:r>
              <a:rPr lang="en-US" sz="2000" dirty="0">
                <a:solidFill>
                  <a:schemeClr val="bg1">
                    <a:lumMod val="95000"/>
                  </a:schemeClr>
                </a:solidFill>
              </a:rPr>
              <a:t>      (natural gas, solar, coal)</a:t>
            </a:r>
          </a:p>
        </p:txBody>
      </p:sp>
      <p:sp>
        <p:nvSpPr>
          <p:cNvPr id="2" name="Slide Number Placeholder 1"/>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6</a:t>
            </a:fld>
            <a:endParaRPr lang="en-US" dirty="0">
              <a:solidFill>
                <a:schemeClr val="bg1"/>
              </a:solidFill>
            </a:endParaRPr>
          </a:p>
        </p:txBody>
      </p:sp>
    </p:spTree>
    <p:extLst>
      <p:ext uri="{BB962C8B-B14F-4D97-AF65-F5344CB8AC3E}">
        <p14:creationId xmlns:p14="http://schemas.microsoft.com/office/powerpoint/2010/main" val="245770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550"/>
            <a:ext cx="9144000" cy="5144375"/>
          </a:xfrm>
          <a:prstGeom prst="rect">
            <a:avLst/>
          </a:prstGeom>
        </p:spPr>
      </p:pic>
      <p:sp>
        <p:nvSpPr>
          <p:cNvPr id="9219" name="Content Placeholder 2"/>
          <p:cNvSpPr>
            <a:spLocks noGrp="1"/>
          </p:cNvSpPr>
          <p:nvPr>
            <p:ph idx="1"/>
          </p:nvPr>
        </p:nvSpPr>
        <p:spPr>
          <a:xfrm>
            <a:off x="3600450" y="742950"/>
            <a:ext cx="5010150" cy="2057400"/>
          </a:xfrm>
        </p:spPr>
        <p:txBody>
          <a:bodyPr>
            <a:noAutofit/>
          </a:bodyPr>
          <a:lstStyle/>
          <a:p>
            <a:pPr marL="0" indent="0">
              <a:buNone/>
            </a:pPr>
            <a:r>
              <a:rPr lang="en-US" dirty="0"/>
              <a:t>Wind Farms</a:t>
            </a:r>
          </a:p>
          <a:p>
            <a:pPr marL="411480" lvl="2" indent="-205740">
              <a:buClr>
                <a:srgbClr val="C00000"/>
              </a:buClr>
              <a:buSzPct val="95000"/>
            </a:pPr>
            <a:r>
              <a:rPr lang="en-US" sz="2200" dirty="0"/>
              <a:t>5 MW and greater</a:t>
            </a:r>
          </a:p>
          <a:p>
            <a:pPr marL="411480" lvl="2" indent="-205740">
              <a:buClr>
                <a:srgbClr val="C00000"/>
              </a:buClr>
              <a:buSzPct val="95000"/>
            </a:pPr>
            <a:r>
              <a:rPr lang="en-US" sz="2200" dirty="0"/>
              <a:t>Excludes any facility under 20 MW that is dedicated to a single customer at a single location</a:t>
            </a:r>
          </a:p>
        </p:txBody>
      </p:sp>
      <p:sp>
        <p:nvSpPr>
          <p:cNvPr id="3" name="Slide Number Placeholder 2"/>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7</a:t>
            </a:fld>
            <a:endParaRPr lang="en-US" dirty="0">
              <a:solidFill>
                <a:schemeClr val="bg1"/>
              </a:solidFill>
            </a:endParaRPr>
          </a:p>
        </p:txBody>
      </p:sp>
    </p:spTree>
    <p:extLst>
      <p:ext uri="{BB962C8B-B14F-4D97-AF65-F5344CB8AC3E}">
        <p14:creationId xmlns:p14="http://schemas.microsoft.com/office/powerpoint/2010/main" val="207933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0550"/>
            <a:ext cx="9144000" cy="4601528"/>
          </a:xfrm>
          <a:prstGeom prst="rect">
            <a:avLst/>
          </a:prstGeom>
        </p:spPr>
      </p:pic>
      <p:sp>
        <p:nvSpPr>
          <p:cNvPr id="9219" name="Content Placeholder 2"/>
          <p:cNvSpPr>
            <a:spLocks noGrp="1"/>
          </p:cNvSpPr>
          <p:nvPr>
            <p:ph idx="1"/>
          </p:nvPr>
        </p:nvSpPr>
        <p:spPr>
          <a:xfrm>
            <a:off x="4686300" y="590550"/>
            <a:ext cx="4381500" cy="1981200"/>
          </a:xfrm>
        </p:spPr>
        <p:txBody>
          <a:bodyPr>
            <a:noAutofit/>
          </a:bodyPr>
          <a:lstStyle/>
          <a:p>
            <a:pPr marL="0" indent="0">
              <a:buNone/>
            </a:pPr>
            <a:r>
              <a:rPr lang="en-US" dirty="0"/>
              <a:t>Electric Transmission </a:t>
            </a:r>
          </a:p>
          <a:p>
            <a:pPr marL="411480" lvl="2" indent="-205740">
              <a:buClr>
                <a:srgbClr val="C00000"/>
              </a:buClr>
              <a:buSzPct val="95000"/>
            </a:pPr>
            <a:r>
              <a:rPr lang="en-US" sz="2200" dirty="0"/>
              <a:t>Intrastate only</a:t>
            </a:r>
          </a:p>
          <a:p>
            <a:pPr marL="411480" lvl="2" indent="-205740">
              <a:buClr>
                <a:srgbClr val="C00000"/>
              </a:buClr>
              <a:buSzPct val="95000"/>
            </a:pPr>
            <a:r>
              <a:rPr lang="en-US" sz="2200" dirty="0"/>
              <a:t>100 kV or greater</a:t>
            </a:r>
          </a:p>
          <a:p>
            <a:pPr marL="411480" lvl="2" indent="-205740">
              <a:buClr>
                <a:srgbClr val="C00000"/>
              </a:buClr>
              <a:buSzPct val="95000"/>
            </a:pPr>
            <a:r>
              <a:rPr lang="en-US" sz="2200" dirty="0"/>
              <a:t>Includes transmission voltage substations</a:t>
            </a:r>
          </a:p>
          <a:p>
            <a:pPr marL="205740" lvl="2" indent="0">
              <a:buClr>
                <a:schemeClr val="accent3"/>
              </a:buClr>
              <a:buSzPct val="95000"/>
              <a:buNone/>
            </a:pPr>
            <a:endParaRPr lang="en-US" sz="1725" dirty="0"/>
          </a:p>
        </p:txBody>
      </p:sp>
      <p:sp>
        <p:nvSpPr>
          <p:cNvPr id="2" name="Slide Number Placeholder 1"/>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8</a:t>
            </a:fld>
            <a:endParaRPr lang="en-US" dirty="0">
              <a:solidFill>
                <a:schemeClr val="bg1"/>
              </a:solidFill>
            </a:endParaRPr>
          </a:p>
        </p:txBody>
      </p:sp>
    </p:spTree>
    <p:extLst>
      <p:ext uri="{BB962C8B-B14F-4D97-AF65-F5344CB8AC3E}">
        <p14:creationId xmlns:p14="http://schemas.microsoft.com/office/powerpoint/2010/main" val="48277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a.xx.fbcdn.net/hphotos-frc1/578988_284366271655875_53200321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550"/>
            <a:ext cx="9143999" cy="4552950"/>
          </a:xfrm>
          <a:prstGeom prst="rect">
            <a:avLst/>
          </a:prstGeom>
          <a:noFill/>
          <a:extLst>
            <a:ext uri="{909E8E84-426E-40DD-AFC4-6F175D3DCCD1}">
              <a14:hiddenFill xmlns:a14="http://schemas.microsoft.com/office/drawing/2010/main">
                <a:solidFill>
                  <a:srgbClr val="FFFFFF"/>
                </a:solidFill>
              </a14:hiddenFill>
            </a:ext>
          </a:extLst>
        </p:spPr>
      </p:pic>
      <p:sp>
        <p:nvSpPr>
          <p:cNvPr id="9219" name="Content Placeholder 2"/>
          <p:cNvSpPr>
            <a:spLocks noGrp="1"/>
          </p:cNvSpPr>
          <p:nvPr>
            <p:ph idx="1"/>
          </p:nvPr>
        </p:nvSpPr>
        <p:spPr>
          <a:xfrm>
            <a:off x="0" y="590550"/>
            <a:ext cx="9067800" cy="1752600"/>
          </a:xfrm>
        </p:spPr>
        <p:txBody>
          <a:bodyPr numCol="2">
            <a:noAutofit/>
          </a:bodyPr>
          <a:lstStyle/>
          <a:p>
            <a:pPr marL="0" indent="0">
              <a:buNone/>
            </a:pPr>
            <a:r>
              <a:rPr lang="en-US" dirty="0"/>
              <a:t>Gas Pipelines </a:t>
            </a:r>
          </a:p>
          <a:p>
            <a:pPr marL="411480" lvl="2" indent="-205740">
              <a:buClr>
                <a:srgbClr val="C00000"/>
              </a:buClr>
              <a:buSzPct val="95000"/>
            </a:pPr>
            <a:r>
              <a:rPr lang="en-US" sz="2000" dirty="0"/>
              <a:t>Intrastate only</a:t>
            </a:r>
          </a:p>
          <a:p>
            <a:pPr marL="411480" lvl="2" indent="-205740">
              <a:buClr>
                <a:srgbClr val="C00000"/>
              </a:buClr>
              <a:buSzPct val="95000"/>
            </a:pPr>
            <a:r>
              <a:rPr lang="en-US" sz="2000" dirty="0"/>
              <a:t>Greater than 500 feet in length and 9 inches in diameter</a:t>
            </a:r>
          </a:p>
          <a:p>
            <a:pPr marL="411480" lvl="2" indent="-205740">
              <a:buClr>
                <a:srgbClr val="C00000"/>
              </a:buClr>
              <a:buSzPct val="95000"/>
            </a:pPr>
            <a:endParaRPr lang="en-US" sz="2000" dirty="0"/>
          </a:p>
          <a:p>
            <a:pPr marL="411480" lvl="2" indent="-205740">
              <a:buClr>
                <a:srgbClr val="C00000"/>
              </a:buClr>
              <a:buSzPct val="95000"/>
            </a:pPr>
            <a:r>
              <a:rPr lang="en-US" sz="2000" dirty="0"/>
              <a:t>Maximum Allowable Operating Pressure of greater than 125 psi</a:t>
            </a:r>
          </a:p>
          <a:p>
            <a:pPr marL="411480" lvl="2" indent="-205740">
              <a:buClr>
                <a:srgbClr val="C00000"/>
              </a:buClr>
              <a:buSzPct val="95000"/>
            </a:pPr>
            <a:r>
              <a:rPr lang="en-US" sz="2000" dirty="0"/>
              <a:t>No jurisdiction over production lines, gathering, or liquid lines </a:t>
            </a:r>
          </a:p>
        </p:txBody>
      </p:sp>
      <p:sp>
        <p:nvSpPr>
          <p:cNvPr id="4" name="Slide Number Placeholder 3"/>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FA306B-D572-46B1-8F2B-AABBE1CC2CD6}" type="slidenum">
              <a:rPr lang="en-US" smtClean="0"/>
              <a:pPr/>
              <a:t>9</a:t>
            </a:fld>
            <a:endParaRPr lang="en-US" dirty="0">
              <a:solidFill>
                <a:schemeClr val="bg1"/>
              </a:solidFill>
            </a:endParaRPr>
          </a:p>
        </p:txBody>
      </p:sp>
    </p:spTree>
    <p:extLst>
      <p:ext uri="{BB962C8B-B14F-4D97-AF65-F5344CB8AC3E}">
        <p14:creationId xmlns:p14="http://schemas.microsoft.com/office/powerpoint/2010/main" val="2681174122"/>
      </p:ext>
    </p:extLst>
  </p:cSld>
  <p:clrMapOvr>
    <a:masterClrMapping/>
  </p:clrMapOvr>
</p:sld>
</file>

<file path=ppt/theme/theme1.xml><?xml version="1.0" encoding="utf-8"?>
<a:theme xmlns:a="http://schemas.openxmlformats.org/drawingml/2006/main" name="PUCO Power Poi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ate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CE3FD55-2224-4D93-AE34-44695E7FD8A6}" vid="{5E933E5C-F74B-48C9-A715-C8AA881D3F5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OPSB PowerPoint (1)</Template>
  <TotalTime>217</TotalTime>
  <Words>1308</Words>
  <Application>Microsoft Office PowerPoint</Application>
  <PresentationFormat>On-screen Show (16:9)</PresentationFormat>
  <Paragraphs>176</Paragraphs>
  <Slides>30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Cambria</vt:lpstr>
      <vt:lpstr>Wingdings 2</vt:lpstr>
      <vt:lpstr>PUCO Power Point (4)</vt:lpstr>
      <vt:lpstr>PowerPoint Presentation</vt:lpstr>
      <vt:lpstr>Disclaimer</vt:lpstr>
      <vt:lpstr>PowerPoint Presentation</vt:lpstr>
      <vt:lpstr>What is the OPSB’s role?</vt:lpstr>
      <vt:lpstr>Why is this important?</vt:lpstr>
      <vt:lpstr>Board Jurisdiction</vt:lpstr>
      <vt:lpstr>PowerPoint Presentation</vt:lpstr>
      <vt:lpstr>PowerPoint Presentation</vt:lpstr>
      <vt:lpstr>PowerPoint Presentation</vt:lpstr>
      <vt:lpstr>Statutes</vt:lpstr>
      <vt:lpstr>Rules</vt:lpstr>
      <vt:lpstr>PowerPoint Presentation</vt:lpstr>
      <vt:lpstr>PowerPoint Presentation</vt:lpstr>
      <vt:lpstr>Public Informational Meeting</vt:lpstr>
      <vt:lpstr>Application Submitted</vt:lpstr>
      <vt:lpstr>PowerPoint Presentation</vt:lpstr>
      <vt:lpstr>PowerPoint Presentation</vt:lpstr>
      <vt:lpstr>PowerPoint Presentation</vt:lpstr>
      <vt:lpstr>PowerPoint Presentation</vt:lpstr>
      <vt:lpstr>Staff Report Issued</vt:lpstr>
      <vt:lpstr>Public Hearing</vt:lpstr>
      <vt:lpstr>Intervention and Adjudicatory Hearing</vt:lpstr>
      <vt:lpstr>PowerPoint Presentation</vt:lpstr>
      <vt:lpstr>PowerPoint Presentation</vt:lpstr>
      <vt:lpstr>Accelerated Cases</vt:lpstr>
      <vt:lpstr>Expedited Accelerated Cases</vt:lpstr>
      <vt:lpstr>Case Docketing System</vt:lpstr>
      <vt:lpstr>Docketing (DIS) – Case Search Page</vt:lpstr>
      <vt:lpstr>Example Case Record Page</vt:lpstr>
      <vt:lpstr>Summary and Contact Info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Kocher, Jill</dc:creator>
  <cp:lastModifiedBy>Kocher, Jill</cp:lastModifiedBy>
  <cp:revision>16</cp:revision>
  <cp:lastPrinted>2020-01-08T20:34:35Z</cp:lastPrinted>
  <dcterms:created xsi:type="dcterms:W3CDTF">2020-01-08T18:05:18Z</dcterms:created>
  <dcterms:modified xsi:type="dcterms:W3CDTF">2020-01-09T20:28:11Z</dcterms:modified>
</cp:coreProperties>
</file>