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5" r:id="rId4"/>
    <p:sldId id="276" r:id="rId5"/>
    <p:sldId id="296" r:id="rId6"/>
    <p:sldId id="280" r:id="rId7"/>
    <p:sldId id="282" r:id="rId8"/>
    <p:sldId id="284" r:id="rId9"/>
    <p:sldId id="281" r:id="rId10"/>
    <p:sldId id="299" r:id="rId11"/>
    <p:sldId id="300" r:id="rId12"/>
    <p:sldId id="298" r:id="rId13"/>
    <p:sldId id="295" r:id="rId14"/>
    <p:sldId id="302" r:id="rId15"/>
    <p:sldId id="303" r:id="rId16"/>
    <p:sldId id="306" r:id="rId17"/>
    <p:sldId id="305" r:id="rId18"/>
    <p:sldId id="307" r:id="rId19"/>
    <p:sldId id="309" r:id="rId20"/>
    <p:sldId id="310" r:id="rId21"/>
    <p:sldId id="318" r:id="rId22"/>
    <p:sldId id="313" r:id="rId23"/>
    <p:sldId id="314" r:id="rId24"/>
    <p:sldId id="316" r:id="rId25"/>
    <p:sldId id="322" r:id="rId26"/>
    <p:sldId id="321" r:id="rId27"/>
    <p:sldId id="329" r:id="rId28"/>
    <p:sldId id="330" r:id="rId29"/>
    <p:sldId id="335"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77"/>
    <a:srgbClr val="00D4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0" autoAdjust="0"/>
    <p:restoredTop sz="94660"/>
  </p:normalViewPr>
  <p:slideViewPr>
    <p:cSldViewPr snapToGrid="0">
      <p:cViewPr varScale="1">
        <p:scale>
          <a:sx n="111" d="100"/>
          <a:sy n="111" d="100"/>
        </p:scale>
        <p:origin x="9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EBD7CD-1B2A-4C0D-9E4D-EAFA496BEE0C}"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36198574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EBD7CD-1B2A-4C0D-9E4D-EAFA496BEE0C}"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7236035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EBD7CD-1B2A-4C0D-9E4D-EAFA496BEE0C}"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112547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EBD7CD-1B2A-4C0D-9E4D-EAFA496BEE0C}"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84594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EEBD7CD-1B2A-4C0D-9E4D-EAFA496BEE0C}"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2533674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EBD7CD-1B2A-4C0D-9E4D-EAFA496BEE0C}"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88053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EBD7CD-1B2A-4C0D-9E4D-EAFA496BEE0C}"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144981329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EBD7CD-1B2A-4C0D-9E4D-EAFA496BEE0C}"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1602612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BD7CD-1B2A-4C0D-9E4D-EAFA496BEE0C}"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323064887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EEBD7CD-1B2A-4C0D-9E4D-EAFA496BEE0C}"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10386750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EEBD7CD-1B2A-4C0D-9E4D-EAFA496BEE0C}"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51649-D406-489B-B095-1ABC75F4BB61}" type="slidenum">
              <a:rPr lang="en-US" smtClean="0"/>
              <a:t>‹#›</a:t>
            </a:fld>
            <a:endParaRPr lang="en-US"/>
          </a:p>
        </p:txBody>
      </p:sp>
    </p:spTree>
    <p:extLst>
      <p:ext uri="{BB962C8B-B14F-4D97-AF65-F5344CB8AC3E}">
        <p14:creationId xmlns:p14="http://schemas.microsoft.com/office/powerpoint/2010/main" val="3079443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EEBD7CD-1B2A-4C0D-9E4D-EAFA496BEE0C}" type="datetimeFigureOut">
              <a:rPr lang="en-US" smtClean="0"/>
              <a:t>1/11/2021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551649-D406-489B-B095-1ABC75F4BB61}" type="slidenum">
              <a:rPr lang="en-US" smtClean="0"/>
              <a:t>‹#›</a:t>
            </a:fld>
            <a:endParaRPr lang="en-US"/>
          </a:p>
        </p:txBody>
      </p:sp>
    </p:spTree>
    <p:extLst>
      <p:ext uri="{BB962C8B-B14F-4D97-AF65-F5344CB8AC3E}">
        <p14:creationId xmlns:p14="http://schemas.microsoft.com/office/powerpoint/2010/main" val="1114938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hiosos.gov/"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hiosos.gov/"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ohiosos.gov/"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ohiosos.gov/"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ohiosos.gov/"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adesantis@ohiosos.gov"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mailto:notary@ohiosos.go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524125"/>
            <a:ext cx="6858000" cy="1790700"/>
          </a:xfrm>
        </p:spPr>
        <p:txBody>
          <a:bodyPr>
            <a:normAutofit/>
          </a:bodyPr>
          <a:lstStyle/>
          <a:p>
            <a:r>
              <a:rPr lang="en-US" sz="4800" dirty="0" smtClean="0">
                <a:latin typeface="Segoe UI Black" panose="020B0A02040204020203" pitchFamily="34" charset="0"/>
                <a:ea typeface="Segoe UI Black" panose="020B0A02040204020203" pitchFamily="34" charset="0"/>
              </a:rPr>
              <a:t>Notary Modernization Act</a:t>
            </a:r>
            <a:endParaRPr lang="en-US" sz="4800" dirty="0">
              <a:latin typeface="Segoe UI Black" panose="020B0A02040204020203" pitchFamily="34" charset="0"/>
              <a:ea typeface="Segoe UI Black" panose="020B0A02040204020203" pitchFamily="34" charset="0"/>
            </a:endParaRPr>
          </a:p>
        </p:txBody>
      </p:sp>
      <p:sp>
        <p:nvSpPr>
          <p:cNvPr id="3" name="Subtitle 2"/>
          <p:cNvSpPr>
            <a:spLocks noGrp="1"/>
          </p:cNvSpPr>
          <p:nvPr>
            <p:ph type="subTitle" idx="1"/>
          </p:nvPr>
        </p:nvSpPr>
        <p:spPr>
          <a:xfrm>
            <a:off x="1143000" y="5141343"/>
            <a:ext cx="6858000" cy="828136"/>
          </a:xfrm>
        </p:spPr>
        <p:txBody>
          <a:bodyPr>
            <a:normAutofit/>
          </a:bodyPr>
          <a:lstStyle/>
          <a:p>
            <a:r>
              <a:rPr lang="en-US" sz="2400" dirty="0" smtClean="0">
                <a:latin typeface="Segoe UI Semibold" panose="020B0702040204020203" pitchFamily="34" charset="0"/>
                <a:ea typeface="Segoe UI Black" panose="020B0A02040204020203" pitchFamily="34" charset="0"/>
                <a:cs typeface="Segoe UI Semibold" panose="020B0702040204020203" pitchFamily="34" charset="0"/>
              </a:rPr>
              <a:t>Allison DeSantis</a:t>
            </a:r>
          </a:p>
          <a:p>
            <a:r>
              <a:rPr lang="en-US" sz="1600" dirty="0" smtClean="0">
                <a:latin typeface="Segoe UI Semibold" panose="020B0702040204020203" pitchFamily="34" charset="0"/>
                <a:ea typeface="Segoe UI Black" panose="020B0A02040204020203" pitchFamily="34" charset="0"/>
                <a:cs typeface="Segoe UI Semibold" panose="020B0702040204020203" pitchFamily="34" charset="0"/>
              </a:rPr>
              <a:t>Director of Business Services and Deputy Assistant Secretary of State</a:t>
            </a:r>
            <a:endParaRPr lang="en-US" sz="1600" dirty="0">
              <a:latin typeface="Segoe UI Semibold" panose="020B0702040204020203" pitchFamily="34" charset="0"/>
              <a:ea typeface="Segoe UI Black" panose="020B0A02040204020203" pitchFamily="34" charset="0"/>
              <a:cs typeface="Segoe UI Semibold" panose="020B0702040204020203" pitchFamily="34" charset="0"/>
            </a:endParaRPr>
          </a:p>
        </p:txBody>
      </p:sp>
    </p:spTree>
    <p:extLst>
      <p:ext uri="{BB962C8B-B14F-4D97-AF65-F5344CB8AC3E}">
        <p14:creationId xmlns:p14="http://schemas.microsoft.com/office/powerpoint/2010/main" val="3229271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Investigations and Discipline</a:t>
            </a:r>
            <a:endParaRPr lang="en-US" dirty="0"/>
          </a:p>
        </p:txBody>
      </p:sp>
      <p:sp>
        <p:nvSpPr>
          <p:cNvPr id="3" name="Content Placeholder 2"/>
          <p:cNvSpPr>
            <a:spLocks noGrp="1"/>
          </p:cNvSpPr>
          <p:nvPr>
            <p:ph idx="1"/>
          </p:nvPr>
        </p:nvSpPr>
        <p:spPr>
          <a:xfrm>
            <a:off x="628650" y="2408635"/>
            <a:ext cx="7886700" cy="3263504"/>
          </a:xfrm>
        </p:spPr>
        <p:txBody>
          <a:bodyPr>
            <a:normAutofit fontScale="92500"/>
          </a:bodyPr>
          <a:lstStyle/>
          <a:p>
            <a:r>
              <a:rPr lang="en-US" sz="2800" dirty="0" smtClean="0"/>
              <a:t>Submit signed complaint to the Secretary of State.</a:t>
            </a:r>
          </a:p>
          <a:p>
            <a:r>
              <a:rPr lang="en-US" sz="2800" dirty="0" smtClean="0"/>
              <a:t>The Secretary of State or its agent will investigate the complaint.</a:t>
            </a:r>
          </a:p>
          <a:p>
            <a:r>
              <a:rPr lang="en-US" sz="2800" dirty="0" smtClean="0"/>
              <a:t>The investigation may result in an administrative hearing.</a:t>
            </a:r>
          </a:p>
          <a:p>
            <a:r>
              <a:rPr lang="en-US" sz="2800" dirty="0" smtClean="0"/>
              <a:t>A hearing officer will recommend discipline which may included a suspension or revocation of the commission. </a:t>
            </a:r>
            <a:endParaRPr lang="en-US" sz="2200" dirty="0" smtClean="0"/>
          </a:p>
        </p:txBody>
      </p:sp>
    </p:spTree>
    <p:extLst>
      <p:ext uri="{BB962C8B-B14F-4D97-AF65-F5344CB8AC3E}">
        <p14:creationId xmlns:p14="http://schemas.microsoft.com/office/powerpoint/2010/main" val="910460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Electronic Notarial Acts </a:t>
            </a:r>
            <a:endParaRPr lang="en-US" dirty="0"/>
          </a:p>
        </p:txBody>
      </p:sp>
      <p:sp>
        <p:nvSpPr>
          <p:cNvPr id="3" name="Content Placeholder 2"/>
          <p:cNvSpPr>
            <a:spLocks noGrp="1"/>
          </p:cNvSpPr>
          <p:nvPr>
            <p:ph idx="1"/>
          </p:nvPr>
        </p:nvSpPr>
        <p:spPr>
          <a:xfrm>
            <a:off x="628650" y="2408635"/>
            <a:ext cx="7886700" cy="3263504"/>
          </a:xfrm>
        </p:spPr>
        <p:txBody>
          <a:bodyPr>
            <a:normAutofit lnSpcReduction="10000"/>
          </a:bodyPr>
          <a:lstStyle/>
          <a:p>
            <a:r>
              <a:rPr lang="en-US" dirty="0" smtClean="0"/>
              <a:t>All notary publics commissioned by the Secretary of State may perform in-person electronic notarial acts.</a:t>
            </a:r>
          </a:p>
          <a:p>
            <a:r>
              <a:rPr lang="en-US" dirty="0" smtClean="0"/>
              <a:t>This is the process of performing a notarial act on an electronic document, rather than a paper document, although the notary public and signer must still be located in the same physical space.</a:t>
            </a:r>
          </a:p>
          <a:p>
            <a:r>
              <a:rPr lang="en-US" dirty="0" smtClean="0"/>
              <a:t>This requires the use of an electronic signature and electronic seal.</a:t>
            </a:r>
          </a:p>
          <a:p>
            <a:r>
              <a:rPr lang="en-US" dirty="0" smtClean="0"/>
              <a:t>The administrative rules provide language which must be used for the notarial certificate. </a:t>
            </a:r>
            <a:endParaRPr lang="en-US" dirty="0"/>
          </a:p>
        </p:txBody>
      </p:sp>
    </p:spTree>
    <p:extLst>
      <p:ext uri="{BB962C8B-B14F-4D97-AF65-F5344CB8AC3E}">
        <p14:creationId xmlns:p14="http://schemas.microsoft.com/office/powerpoint/2010/main" val="3380217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Online Notarization </a:t>
            </a:r>
            <a:endParaRPr lang="en-US" dirty="0"/>
          </a:p>
        </p:txBody>
      </p:sp>
      <p:sp>
        <p:nvSpPr>
          <p:cNvPr id="3" name="Content Placeholder 2"/>
          <p:cNvSpPr>
            <a:spLocks noGrp="1"/>
          </p:cNvSpPr>
          <p:nvPr>
            <p:ph idx="1"/>
          </p:nvPr>
        </p:nvSpPr>
        <p:spPr>
          <a:xfrm>
            <a:off x="628650" y="2408635"/>
            <a:ext cx="7886700" cy="3263504"/>
          </a:xfrm>
        </p:spPr>
        <p:txBody>
          <a:bodyPr>
            <a:normAutofit fontScale="92500" lnSpcReduction="20000"/>
          </a:bodyPr>
          <a:lstStyle/>
          <a:p>
            <a:pPr marL="0" indent="0">
              <a:buNone/>
            </a:pPr>
            <a:r>
              <a:rPr lang="en-US" sz="2200" dirty="0" smtClean="0"/>
              <a:t>Steps to completing an online notarization after being authorized by the Secretary of State and selecting an online notarization system vendor(s):</a:t>
            </a:r>
          </a:p>
          <a:p>
            <a:pPr marL="457200" indent="-457200">
              <a:buAutoNum type="arabicPeriod"/>
            </a:pPr>
            <a:r>
              <a:rPr lang="en-US" sz="2200" dirty="0" smtClean="0"/>
              <a:t>Signer uploads the document into the online notarization system</a:t>
            </a:r>
          </a:p>
          <a:p>
            <a:pPr marL="457200" indent="-457200">
              <a:buAutoNum type="arabicPeriod"/>
            </a:pPr>
            <a:r>
              <a:rPr lang="en-US" sz="2200" dirty="0" smtClean="0"/>
              <a:t>Notarization system verifies the identity of the signer.</a:t>
            </a:r>
          </a:p>
          <a:p>
            <a:pPr marL="457200" indent="-457200">
              <a:buAutoNum type="arabicPeriod"/>
            </a:pPr>
            <a:r>
              <a:rPr lang="en-US" sz="2200" dirty="0" smtClean="0"/>
              <a:t>System connects the signer to the notary public.</a:t>
            </a:r>
          </a:p>
          <a:p>
            <a:pPr marL="457200" indent="-457200">
              <a:buAutoNum type="arabicPeriod"/>
            </a:pPr>
            <a:r>
              <a:rPr lang="en-US" sz="2200" dirty="0" smtClean="0"/>
              <a:t>The system will show in real time, the notary public, the signer and the document.  The notary public does the final identity verification and assesses the mental state of the signer.</a:t>
            </a:r>
          </a:p>
          <a:p>
            <a:pPr marL="457200" indent="-457200">
              <a:buAutoNum type="arabicPeriod"/>
            </a:pPr>
            <a:r>
              <a:rPr lang="en-US" sz="2200" dirty="0" smtClean="0"/>
              <a:t>Document is signed and notarial certificate completed.</a:t>
            </a:r>
          </a:p>
          <a:p>
            <a:pPr marL="457200" indent="-457200">
              <a:buAutoNum type="arabicPeriod"/>
            </a:pPr>
            <a:endParaRPr lang="en-US" sz="2200" dirty="0" smtClean="0"/>
          </a:p>
          <a:p>
            <a:pPr marL="457200" indent="-457200">
              <a:buAutoNum type="arabicPeriod"/>
            </a:pPr>
            <a:endParaRPr lang="en-US" sz="2200" dirty="0" smtClean="0"/>
          </a:p>
          <a:p>
            <a:pPr marL="457200" indent="-457200">
              <a:buAutoNum type="arabicPeriod"/>
            </a:pPr>
            <a:endParaRPr lang="en-US" sz="2200" dirty="0" smtClean="0"/>
          </a:p>
          <a:p>
            <a:pPr marL="457200" indent="-457200">
              <a:buAutoNum type="arabicPeriod"/>
            </a:pPr>
            <a:endParaRPr lang="en-US" sz="2200" dirty="0" smtClean="0"/>
          </a:p>
        </p:txBody>
      </p:sp>
    </p:spTree>
    <p:extLst>
      <p:ext uri="{BB962C8B-B14F-4D97-AF65-F5344CB8AC3E}">
        <p14:creationId xmlns:p14="http://schemas.microsoft.com/office/powerpoint/2010/main" val="842147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fontScale="90000"/>
          </a:bodyPr>
          <a:lstStyle/>
          <a:p>
            <a:r>
              <a:rPr lang="en-US" dirty="0" smtClean="0"/>
              <a:t>Requirements for Maintaining a Notary Commission</a:t>
            </a:r>
            <a:endParaRPr lang="en-US" dirty="0"/>
          </a:p>
        </p:txBody>
      </p:sp>
      <p:sp>
        <p:nvSpPr>
          <p:cNvPr id="3" name="Content Placeholder 2"/>
          <p:cNvSpPr>
            <a:spLocks noGrp="1"/>
          </p:cNvSpPr>
          <p:nvPr>
            <p:ph idx="1"/>
          </p:nvPr>
        </p:nvSpPr>
        <p:spPr>
          <a:xfrm>
            <a:off x="628650" y="2408635"/>
            <a:ext cx="7886700" cy="3263504"/>
          </a:xfrm>
        </p:spPr>
        <p:txBody>
          <a:bodyPr/>
          <a:lstStyle/>
          <a:p>
            <a:r>
              <a:rPr lang="en-US" dirty="0" smtClean="0"/>
              <a:t>A non-attorney notary public must renew their notary commission and online authorization every five years.</a:t>
            </a:r>
          </a:p>
          <a:p>
            <a:r>
              <a:rPr lang="en-US" dirty="0" smtClean="0"/>
              <a:t>An attorney notary public’s commission does not expire, but their online authorization needs to be renewed every five years.</a:t>
            </a:r>
          </a:p>
          <a:p>
            <a:r>
              <a:rPr lang="en-US" dirty="0" smtClean="0"/>
              <a:t>An online authorization renewal application must be renewed every five years for an attorney and a non-attorney’s online authorization expires on the date their commission expires.</a:t>
            </a:r>
          </a:p>
          <a:p>
            <a:r>
              <a:rPr lang="en-US" dirty="0" smtClean="0"/>
              <a:t>Name and address changes must be filed within 30 days of the change.</a:t>
            </a:r>
          </a:p>
          <a:p>
            <a:endParaRPr lang="en-US" dirty="0"/>
          </a:p>
        </p:txBody>
      </p:sp>
    </p:spTree>
    <p:extLst>
      <p:ext uri="{BB962C8B-B14F-4D97-AF65-F5344CB8AC3E}">
        <p14:creationId xmlns:p14="http://schemas.microsoft.com/office/powerpoint/2010/main" val="3459905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fontScale="90000"/>
          </a:bodyPr>
          <a:lstStyle/>
          <a:p>
            <a:r>
              <a:rPr lang="en-US" dirty="0" smtClean="0"/>
              <a:t>Non-Attorney Application Process –</a:t>
            </a:r>
            <a:br>
              <a:rPr lang="en-US" dirty="0" smtClean="0"/>
            </a:br>
            <a:r>
              <a:rPr lang="en-US" dirty="0" smtClean="0"/>
              <a:t>New Commission</a:t>
            </a:r>
            <a:endParaRPr lang="en-US" dirty="0"/>
          </a:p>
        </p:txBody>
      </p:sp>
      <p:sp>
        <p:nvSpPr>
          <p:cNvPr id="3" name="Content Placeholder 2"/>
          <p:cNvSpPr>
            <a:spLocks noGrp="1"/>
          </p:cNvSpPr>
          <p:nvPr>
            <p:ph idx="1"/>
          </p:nvPr>
        </p:nvSpPr>
        <p:spPr>
          <a:xfrm>
            <a:off x="628650" y="2408635"/>
            <a:ext cx="7886700" cy="3263504"/>
          </a:xfrm>
        </p:spPr>
        <p:txBody>
          <a:bodyPr>
            <a:normAutofit fontScale="77500" lnSpcReduction="20000"/>
          </a:bodyPr>
          <a:lstStyle/>
          <a:p>
            <a:r>
              <a:rPr lang="en-US" dirty="0" smtClean="0"/>
              <a:t>Go to </a:t>
            </a:r>
            <a:r>
              <a:rPr lang="en-US" dirty="0" smtClean="0">
                <a:hlinkClick r:id="rId3"/>
              </a:rPr>
              <a:t>www.OhioSos.Gov</a:t>
            </a:r>
            <a:r>
              <a:rPr lang="en-US" dirty="0" smtClean="0"/>
              <a:t> and click on “Notary” to review the process and find the necessary links.</a:t>
            </a:r>
          </a:p>
          <a:p>
            <a:r>
              <a:rPr lang="en-US" dirty="0" smtClean="0"/>
              <a:t>Obtain a Criminal Records Check – </a:t>
            </a:r>
            <a:r>
              <a:rPr lang="en-US" dirty="0" err="1" smtClean="0"/>
              <a:t>WebCheck</a:t>
            </a:r>
            <a:r>
              <a:rPr lang="en-US" dirty="0" smtClean="0"/>
              <a:t> Locations will be listed on the SOS website. If no disqualifying offenses appear, proceed to the next step.  Disqualifying offenses will be listed on the website. The records check must be obtained within 6 months prior to filing. </a:t>
            </a:r>
          </a:p>
          <a:p>
            <a:r>
              <a:rPr lang="en-US" dirty="0" smtClean="0"/>
              <a:t>Contact an Authorized Education and Testing Provider to complete a 3 hour education program and pass a test.  Receive a certificate of completion from the provider.  The fee is $130.00 paid to the authorized provider.</a:t>
            </a:r>
          </a:p>
          <a:p>
            <a:r>
              <a:rPr lang="en-US" dirty="0" smtClean="0"/>
              <a:t>Sign your name on and scan this document, to be saved as a PDF, which will allow the SOS to verify your official signature on notarized documents.</a:t>
            </a:r>
          </a:p>
          <a:p>
            <a:r>
              <a:rPr lang="en-US" dirty="0" smtClean="0"/>
              <a:t>Go to our website to file online – the system will require you to create an account, provide your Ohio address and all contact information, and then to upload the criminal records check, education/testing certificate and an image of your signature.</a:t>
            </a:r>
          </a:p>
          <a:p>
            <a:r>
              <a:rPr lang="en-US" dirty="0" smtClean="0"/>
              <a:t>Fee is $15.00 paid by credit/debit card to the Secretary of State. </a:t>
            </a:r>
          </a:p>
          <a:p>
            <a:endParaRPr lang="en-US" dirty="0"/>
          </a:p>
        </p:txBody>
      </p:sp>
    </p:spTree>
    <p:extLst>
      <p:ext uri="{BB962C8B-B14F-4D97-AF65-F5344CB8AC3E}">
        <p14:creationId xmlns:p14="http://schemas.microsoft.com/office/powerpoint/2010/main" val="777703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fontScale="90000"/>
          </a:bodyPr>
          <a:lstStyle/>
          <a:p>
            <a:r>
              <a:rPr lang="en-US" dirty="0" smtClean="0"/>
              <a:t>Attorney Application Process –</a:t>
            </a:r>
            <a:br>
              <a:rPr lang="en-US" dirty="0" smtClean="0"/>
            </a:br>
            <a:r>
              <a:rPr lang="en-US" dirty="0" smtClean="0"/>
              <a:t>New Commission</a:t>
            </a:r>
            <a:endParaRPr lang="en-US" dirty="0"/>
          </a:p>
        </p:txBody>
      </p:sp>
      <p:sp>
        <p:nvSpPr>
          <p:cNvPr id="3" name="Content Placeholder 2"/>
          <p:cNvSpPr>
            <a:spLocks noGrp="1"/>
          </p:cNvSpPr>
          <p:nvPr>
            <p:ph idx="1"/>
          </p:nvPr>
        </p:nvSpPr>
        <p:spPr>
          <a:xfrm>
            <a:off x="628650" y="2408635"/>
            <a:ext cx="7886700" cy="3263504"/>
          </a:xfrm>
        </p:spPr>
        <p:txBody>
          <a:bodyPr>
            <a:normAutofit fontScale="85000" lnSpcReduction="20000"/>
          </a:bodyPr>
          <a:lstStyle/>
          <a:p>
            <a:r>
              <a:rPr lang="en-US" dirty="0" smtClean="0"/>
              <a:t>Go to </a:t>
            </a:r>
            <a:r>
              <a:rPr lang="en-US" dirty="0" smtClean="0">
                <a:hlinkClick r:id="rId3"/>
              </a:rPr>
              <a:t>www.OhioSos.Gov</a:t>
            </a:r>
            <a:r>
              <a:rPr lang="en-US" dirty="0" smtClean="0"/>
              <a:t> and click on “Notary” to review the process and find the necessary links.</a:t>
            </a:r>
          </a:p>
          <a:p>
            <a:r>
              <a:rPr lang="en-US" dirty="0" smtClean="0"/>
              <a:t>Contact an Authorized Education Provider to complete a 3 hour education program.  Receive a certificate of completion from the provider. The fee is $75.00 paid to the authorized provider. Note:  The provider may have approval from the Supreme Court to receive CLE credits for this class. </a:t>
            </a:r>
          </a:p>
          <a:p>
            <a:r>
              <a:rPr lang="en-US" dirty="0" smtClean="0"/>
              <a:t>Sign your name on and scan this document, to be saved as a PDF, which will allow the SOS to verify your official signature on notarized documents.</a:t>
            </a:r>
          </a:p>
          <a:p>
            <a:r>
              <a:rPr lang="en-US" dirty="0" smtClean="0"/>
              <a:t>Go to our website to file online – the system will require you to create an account, provide your Ohio address (residential or business) and all contact information, and then to upload the education certificate and an image of your signature.</a:t>
            </a:r>
          </a:p>
          <a:p>
            <a:r>
              <a:rPr lang="en-US" dirty="0" smtClean="0"/>
              <a:t>Pay a fee of $15.00 by credit/debit card to the Secretary of State. </a:t>
            </a:r>
          </a:p>
          <a:p>
            <a:endParaRPr lang="en-US" dirty="0"/>
          </a:p>
        </p:txBody>
      </p:sp>
    </p:spTree>
    <p:extLst>
      <p:ext uri="{BB962C8B-B14F-4D97-AF65-F5344CB8AC3E}">
        <p14:creationId xmlns:p14="http://schemas.microsoft.com/office/powerpoint/2010/main" val="3697806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fontScale="90000"/>
          </a:bodyPr>
          <a:lstStyle/>
          <a:p>
            <a:r>
              <a:rPr lang="en-US" dirty="0" smtClean="0"/>
              <a:t>Non-Attorney Application Process –</a:t>
            </a:r>
            <a:br>
              <a:rPr lang="en-US" dirty="0" smtClean="0"/>
            </a:br>
            <a:r>
              <a:rPr lang="en-US" dirty="0" smtClean="0"/>
              <a:t>Commission Renewal</a:t>
            </a:r>
            <a:endParaRPr lang="en-US" dirty="0"/>
          </a:p>
        </p:txBody>
      </p:sp>
      <p:sp>
        <p:nvSpPr>
          <p:cNvPr id="3" name="Content Placeholder 2"/>
          <p:cNvSpPr>
            <a:spLocks noGrp="1"/>
          </p:cNvSpPr>
          <p:nvPr>
            <p:ph idx="1"/>
          </p:nvPr>
        </p:nvSpPr>
        <p:spPr>
          <a:xfrm>
            <a:off x="628650" y="2408635"/>
            <a:ext cx="7886700" cy="3263504"/>
          </a:xfrm>
        </p:spPr>
        <p:txBody>
          <a:bodyPr>
            <a:normAutofit fontScale="85000" lnSpcReduction="20000"/>
          </a:bodyPr>
          <a:lstStyle/>
          <a:p>
            <a:r>
              <a:rPr lang="en-US" dirty="0" smtClean="0"/>
              <a:t>Go to </a:t>
            </a:r>
            <a:r>
              <a:rPr lang="en-US" dirty="0" smtClean="0">
                <a:hlinkClick r:id="rId3"/>
              </a:rPr>
              <a:t>www.OhioSos.Gov</a:t>
            </a:r>
            <a:r>
              <a:rPr lang="en-US" dirty="0" smtClean="0"/>
              <a:t> and click on “Notary” to review the process and find the necessary links.</a:t>
            </a:r>
          </a:p>
          <a:p>
            <a:r>
              <a:rPr lang="en-US" dirty="0" smtClean="0"/>
              <a:t>Obtain a Criminal Records Check – </a:t>
            </a:r>
            <a:r>
              <a:rPr lang="en-US" dirty="0" err="1" smtClean="0"/>
              <a:t>WebCheck</a:t>
            </a:r>
            <a:r>
              <a:rPr lang="en-US" dirty="0" smtClean="0"/>
              <a:t> Locations will be listed on the SOS website. If no disqualifying offenses appear, proceed to the next step.  Disqualifying offenses will be listed on the website.  The records check must be obtained within 6 months prior to filing. </a:t>
            </a:r>
          </a:p>
          <a:p>
            <a:r>
              <a:rPr lang="en-US" dirty="0" smtClean="0"/>
              <a:t>Contact an Authorized Education Provider to complete a 1 hour education program.  Receive a certificate of completion from the provider. The fee is $45.00 paid to the authorized provider.</a:t>
            </a:r>
          </a:p>
          <a:p>
            <a:r>
              <a:rPr lang="en-US" dirty="0" smtClean="0"/>
              <a:t>Go to our website to file online – the system will require you to create an account if you have not yet done so and provide your Ohio address and all contact information, and then to upload the criminal records </a:t>
            </a:r>
            <a:r>
              <a:rPr lang="en-US" smtClean="0"/>
              <a:t>check and education </a:t>
            </a:r>
            <a:r>
              <a:rPr lang="en-US" dirty="0" smtClean="0"/>
              <a:t>certificate.</a:t>
            </a:r>
          </a:p>
          <a:p>
            <a:r>
              <a:rPr lang="en-US" dirty="0"/>
              <a:t>Pay a fee of $15.00 by credit/debit card to the Secretary of State. </a:t>
            </a:r>
          </a:p>
          <a:p>
            <a:endParaRPr lang="en-US" dirty="0" smtClean="0"/>
          </a:p>
          <a:p>
            <a:endParaRPr lang="en-US" dirty="0"/>
          </a:p>
        </p:txBody>
      </p:sp>
    </p:spTree>
    <p:extLst>
      <p:ext uri="{BB962C8B-B14F-4D97-AF65-F5344CB8AC3E}">
        <p14:creationId xmlns:p14="http://schemas.microsoft.com/office/powerpoint/2010/main" val="3326228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fontScale="90000"/>
          </a:bodyPr>
          <a:lstStyle/>
          <a:p>
            <a:r>
              <a:rPr lang="en-US" dirty="0" smtClean="0"/>
              <a:t>Online Authorization Application Process </a:t>
            </a:r>
            <a:endParaRPr lang="en-US" dirty="0"/>
          </a:p>
        </p:txBody>
      </p:sp>
      <p:sp>
        <p:nvSpPr>
          <p:cNvPr id="3" name="Content Placeholder 2"/>
          <p:cNvSpPr>
            <a:spLocks noGrp="1"/>
          </p:cNvSpPr>
          <p:nvPr>
            <p:ph idx="1"/>
          </p:nvPr>
        </p:nvSpPr>
        <p:spPr>
          <a:xfrm>
            <a:off x="628650" y="2408635"/>
            <a:ext cx="7886700" cy="3263504"/>
          </a:xfrm>
        </p:spPr>
        <p:txBody>
          <a:bodyPr>
            <a:normAutofit fontScale="92500" lnSpcReduction="20000"/>
          </a:bodyPr>
          <a:lstStyle/>
          <a:p>
            <a:r>
              <a:rPr lang="en-US" dirty="0" smtClean="0"/>
              <a:t>Go to </a:t>
            </a:r>
            <a:r>
              <a:rPr lang="en-US" dirty="0" smtClean="0">
                <a:hlinkClick r:id="rId3"/>
              </a:rPr>
              <a:t>www.OhioSos.Gov</a:t>
            </a:r>
            <a:r>
              <a:rPr lang="en-US" dirty="0" smtClean="0"/>
              <a:t> and click on “Notary” to review the process and find the necessary links.  Note:  Applicants must be an Ohio resident.  This process is the same for attorneys and non-attorneys.  You must first be commissioned as a notary public in Ohio to apply for your online authorization.</a:t>
            </a:r>
          </a:p>
          <a:p>
            <a:r>
              <a:rPr lang="en-US" dirty="0" smtClean="0"/>
              <a:t>Contact an Authorized Education and Testing Provider to complete a 2 hour education program and pass a test.  Receive a certificate of completion from the provider. The fee is $250.00 paid to the authorized provider. </a:t>
            </a:r>
          </a:p>
          <a:p>
            <a:r>
              <a:rPr lang="en-US" dirty="0" smtClean="0"/>
              <a:t>Go to our website to file online – the system will require you to create an account if you have not yet done so and provide your Ohio address and all contact information, describe the technology system to be used and then to upload the education and testing certificate.</a:t>
            </a:r>
          </a:p>
          <a:p>
            <a:r>
              <a:rPr lang="en-US" dirty="0"/>
              <a:t>Pay a fee of </a:t>
            </a:r>
            <a:r>
              <a:rPr lang="en-US" dirty="0" smtClean="0"/>
              <a:t>$20.00 </a:t>
            </a:r>
            <a:r>
              <a:rPr lang="en-US" dirty="0"/>
              <a:t>by credit/debit card to the Secretary of State. </a:t>
            </a:r>
          </a:p>
          <a:p>
            <a:endParaRPr lang="en-US" dirty="0" smtClean="0"/>
          </a:p>
          <a:p>
            <a:endParaRPr lang="en-US" dirty="0"/>
          </a:p>
        </p:txBody>
      </p:sp>
    </p:spTree>
    <p:extLst>
      <p:ext uri="{BB962C8B-B14F-4D97-AF65-F5344CB8AC3E}">
        <p14:creationId xmlns:p14="http://schemas.microsoft.com/office/powerpoint/2010/main" val="90741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fontScale="90000"/>
          </a:bodyPr>
          <a:lstStyle/>
          <a:p>
            <a:r>
              <a:rPr lang="en-US" dirty="0" smtClean="0"/>
              <a:t>Online Authorization Renewal Application Process </a:t>
            </a:r>
            <a:endParaRPr lang="en-US" dirty="0"/>
          </a:p>
        </p:txBody>
      </p:sp>
      <p:sp>
        <p:nvSpPr>
          <p:cNvPr id="3" name="Content Placeholder 2"/>
          <p:cNvSpPr>
            <a:spLocks noGrp="1"/>
          </p:cNvSpPr>
          <p:nvPr>
            <p:ph idx="1"/>
          </p:nvPr>
        </p:nvSpPr>
        <p:spPr>
          <a:xfrm>
            <a:off x="628650" y="2408635"/>
            <a:ext cx="7886700" cy="3263504"/>
          </a:xfrm>
        </p:spPr>
        <p:txBody>
          <a:bodyPr>
            <a:normAutofit fontScale="92500" lnSpcReduction="10000"/>
          </a:bodyPr>
          <a:lstStyle/>
          <a:p>
            <a:r>
              <a:rPr lang="en-US" dirty="0" smtClean="0"/>
              <a:t>Go to </a:t>
            </a:r>
            <a:r>
              <a:rPr lang="en-US" dirty="0" smtClean="0">
                <a:hlinkClick r:id="rId3"/>
              </a:rPr>
              <a:t>www.OhioSos.Gov</a:t>
            </a:r>
            <a:r>
              <a:rPr lang="en-US" dirty="0" smtClean="0"/>
              <a:t> and click on “Notary” to review the process and find the necessary links.  Note:  Applicants must be an Ohio resident.  This process is the same for attorneys and non-attorneys.  You must first be commissioned as a notary public in Ohio to apply for your online authorization.</a:t>
            </a:r>
          </a:p>
          <a:p>
            <a:r>
              <a:rPr lang="en-US" dirty="0" smtClean="0"/>
              <a:t>Contact an Authorized Education and Testing Provider to complete a 1 hour education program.  Receive a certificate of completion from the provider. The fee is $160.00 paid to the authorized provider.</a:t>
            </a:r>
          </a:p>
          <a:p>
            <a:r>
              <a:rPr lang="en-US" dirty="0" smtClean="0"/>
              <a:t>Go to our website to file online – log into the system and update information related to the technology system to be used and then to upload the education certificate. </a:t>
            </a:r>
          </a:p>
          <a:p>
            <a:r>
              <a:rPr lang="en-US" dirty="0"/>
              <a:t>Pay a fee of </a:t>
            </a:r>
            <a:r>
              <a:rPr lang="en-US" dirty="0" smtClean="0"/>
              <a:t>$20.00 </a:t>
            </a:r>
            <a:r>
              <a:rPr lang="en-US" dirty="0"/>
              <a:t>by credit/debit card to the Secretary of State. </a:t>
            </a:r>
          </a:p>
          <a:p>
            <a:endParaRPr lang="en-US" dirty="0" smtClean="0"/>
          </a:p>
          <a:p>
            <a:endParaRPr lang="en-US" dirty="0"/>
          </a:p>
        </p:txBody>
      </p:sp>
    </p:spTree>
    <p:extLst>
      <p:ext uri="{BB962C8B-B14F-4D97-AF65-F5344CB8AC3E}">
        <p14:creationId xmlns:p14="http://schemas.microsoft.com/office/powerpoint/2010/main" val="39065526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Notarial Act Fees</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r>
              <a:rPr lang="en-US" sz="2400" dirty="0" smtClean="0"/>
              <a:t>Pursuant to ORC 147.08 a notary may charge the following fees:</a:t>
            </a:r>
          </a:p>
          <a:p>
            <a:pPr lvl="1"/>
            <a:r>
              <a:rPr lang="en-US" sz="2400" dirty="0" smtClean="0"/>
              <a:t>Up to $5 for a traditional or electronic notarial act</a:t>
            </a:r>
          </a:p>
          <a:p>
            <a:pPr lvl="1"/>
            <a:r>
              <a:rPr lang="en-US" sz="2400" dirty="0" smtClean="0"/>
              <a:t>Up to $25 for an online notarial act</a:t>
            </a:r>
          </a:p>
          <a:p>
            <a:pPr lvl="1"/>
            <a:r>
              <a:rPr lang="en-US" sz="2400" dirty="0" smtClean="0"/>
              <a:t>The fees charged are </a:t>
            </a:r>
            <a:r>
              <a:rPr lang="en-US" sz="2400" b="1" dirty="0" smtClean="0"/>
              <a:t>not </a:t>
            </a:r>
            <a:r>
              <a:rPr lang="en-US" sz="2400" dirty="0" smtClean="0"/>
              <a:t>calculated on a per signature basis, but instead per  notarial act</a:t>
            </a:r>
            <a:r>
              <a:rPr lang="en-US" sz="2400" b="1" dirty="0" smtClean="0"/>
              <a:t>.</a:t>
            </a:r>
          </a:p>
          <a:p>
            <a:pPr lvl="1"/>
            <a:r>
              <a:rPr lang="en-US" sz="2400" dirty="0" smtClean="0"/>
              <a:t>Reasonable travel fees are permitted if agreed upon by the signer and notary prior to the act. No other fees are permitted such as appointment fees.</a:t>
            </a:r>
          </a:p>
          <a:p>
            <a:endParaRPr lang="en-US" dirty="0" smtClean="0"/>
          </a:p>
          <a:p>
            <a:endParaRPr lang="en-US" dirty="0"/>
          </a:p>
        </p:txBody>
      </p:sp>
    </p:spTree>
    <p:extLst>
      <p:ext uri="{BB962C8B-B14F-4D97-AF65-F5344CB8AC3E}">
        <p14:creationId xmlns:p14="http://schemas.microsoft.com/office/powerpoint/2010/main" val="1428018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lstStyle/>
          <a:p>
            <a:r>
              <a:rPr lang="en-US" dirty="0" smtClean="0"/>
              <a:t>Previous Law in Ohio	</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r>
              <a:rPr lang="en-US" sz="2800" dirty="0" smtClean="0"/>
              <a:t>Role of the Ohio Secretary of State</a:t>
            </a:r>
          </a:p>
          <a:p>
            <a:r>
              <a:rPr lang="en-US" sz="2800" dirty="0" smtClean="0"/>
              <a:t>Role of Ohio’s 88 counties </a:t>
            </a:r>
          </a:p>
          <a:p>
            <a:r>
              <a:rPr lang="en-US" sz="2800" dirty="0" smtClean="0"/>
              <a:t>Issues to be Addressed by the new law</a:t>
            </a:r>
          </a:p>
          <a:p>
            <a:pPr lvl="1"/>
            <a:r>
              <a:rPr lang="en-US" sz="2800" dirty="0" smtClean="0"/>
              <a:t>Uniformity</a:t>
            </a:r>
          </a:p>
          <a:p>
            <a:pPr lvl="1"/>
            <a:r>
              <a:rPr lang="en-US" sz="2800" dirty="0" smtClean="0"/>
              <a:t>Education</a:t>
            </a:r>
          </a:p>
          <a:p>
            <a:pPr lvl="1"/>
            <a:r>
              <a:rPr lang="en-US" sz="2800" dirty="0" smtClean="0"/>
              <a:t>Permitting Electronic and Online Notarial Acts</a:t>
            </a:r>
          </a:p>
        </p:txBody>
      </p:sp>
    </p:spTree>
    <p:extLst>
      <p:ext uri="{BB962C8B-B14F-4D97-AF65-F5344CB8AC3E}">
        <p14:creationId xmlns:p14="http://schemas.microsoft.com/office/powerpoint/2010/main" val="13962869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Prohibited Acts</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r>
              <a:rPr lang="en-US" dirty="0" smtClean="0"/>
              <a:t>A notary public shall not do any of the following:</a:t>
            </a:r>
          </a:p>
          <a:p>
            <a:pPr lvl="1"/>
            <a:r>
              <a:rPr lang="en-US" dirty="0" smtClean="0"/>
              <a:t>Perform a notarial act if the notary has a conflict of interest – a conflict of interest means you cannot be a party to the document or benefit from the transaction.  </a:t>
            </a:r>
          </a:p>
          <a:p>
            <a:pPr lvl="1"/>
            <a:r>
              <a:rPr lang="en-US" dirty="0" smtClean="0"/>
              <a:t>Signing a blank certificate and giving it to the signer</a:t>
            </a:r>
          </a:p>
          <a:p>
            <a:pPr lvl="1"/>
            <a:r>
              <a:rPr lang="en-US" dirty="0" smtClean="0"/>
              <a:t>Performing an acknowledgement when an oath is required</a:t>
            </a:r>
          </a:p>
          <a:p>
            <a:pPr lvl="1"/>
            <a:r>
              <a:rPr lang="en-US" dirty="0" smtClean="0"/>
              <a:t>Certifying that a document is either an original document or a true copy.</a:t>
            </a:r>
          </a:p>
          <a:p>
            <a:pPr lvl="1"/>
            <a:r>
              <a:rPr lang="en-US" dirty="0" smtClean="0"/>
              <a:t>Changing anything in a document after it has been signed</a:t>
            </a:r>
          </a:p>
          <a:p>
            <a:pPr lvl="1"/>
            <a:r>
              <a:rPr lang="en-US" dirty="0" smtClean="0"/>
              <a:t>Notarizing a blank or incomplete document</a:t>
            </a:r>
          </a:p>
          <a:p>
            <a:pPr lvl="1"/>
            <a:r>
              <a:rPr lang="en-US" dirty="0" smtClean="0"/>
              <a:t>Notarizing your own signature</a:t>
            </a:r>
          </a:p>
          <a:p>
            <a:endParaRPr lang="en-US" dirty="0"/>
          </a:p>
        </p:txBody>
      </p:sp>
    </p:spTree>
    <p:extLst>
      <p:ext uri="{BB962C8B-B14F-4D97-AF65-F5344CB8AC3E}">
        <p14:creationId xmlns:p14="http://schemas.microsoft.com/office/powerpoint/2010/main" val="3852127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a:t>Authentications and Apostilles</a:t>
            </a:r>
          </a:p>
        </p:txBody>
      </p:sp>
      <p:sp>
        <p:nvSpPr>
          <p:cNvPr id="3" name="Content Placeholder 2"/>
          <p:cNvSpPr>
            <a:spLocks noGrp="1"/>
          </p:cNvSpPr>
          <p:nvPr>
            <p:ph idx="1"/>
          </p:nvPr>
        </p:nvSpPr>
        <p:spPr>
          <a:xfrm>
            <a:off x="628650" y="2408635"/>
            <a:ext cx="7886700" cy="3263504"/>
          </a:xfrm>
        </p:spPr>
        <p:txBody>
          <a:bodyPr>
            <a:normAutofit/>
          </a:bodyPr>
          <a:lstStyle/>
          <a:p>
            <a:r>
              <a:rPr lang="en-US" sz="2400" dirty="0"/>
              <a:t>Reviewing notarized document for compliance with Ohio law prior to authenticating notary public’s signature.</a:t>
            </a:r>
          </a:p>
          <a:p>
            <a:r>
              <a:rPr lang="en-US" sz="2400" dirty="0"/>
              <a:t>Educating the public on how to obtain a proper notarization. </a:t>
            </a:r>
          </a:p>
          <a:p>
            <a:r>
              <a:rPr lang="en-US" sz="2400" dirty="0"/>
              <a:t>Rejecting documents for failure to properly complete the notarial certificate. </a:t>
            </a:r>
          </a:p>
          <a:p>
            <a:endParaRPr lang="en-US" dirty="0"/>
          </a:p>
        </p:txBody>
      </p:sp>
    </p:spTree>
    <p:extLst>
      <p:ext uri="{BB962C8B-B14F-4D97-AF65-F5344CB8AC3E}">
        <p14:creationId xmlns:p14="http://schemas.microsoft.com/office/powerpoint/2010/main" val="1203647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Acknowledgment Example</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endParaRPr lang="en-US" dirty="0" smtClean="0"/>
          </a:p>
          <a:p>
            <a:pPr marL="342900" lvl="1" indent="0">
              <a:buNone/>
            </a:pPr>
            <a:endParaRPr lang="en-US" dirty="0" smtClean="0"/>
          </a:p>
          <a:p>
            <a:endParaRPr lang="en-US" dirty="0"/>
          </a:p>
        </p:txBody>
      </p:sp>
      <p:pic>
        <p:nvPicPr>
          <p:cNvPr id="4" name="Picture 3"/>
          <p:cNvPicPr/>
          <p:nvPr/>
        </p:nvPicPr>
        <p:blipFill>
          <a:blip r:embed="rId3"/>
          <a:stretch>
            <a:fillRect/>
          </a:stretch>
        </p:blipFill>
        <p:spPr>
          <a:xfrm>
            <a:off x="1291107" y="2509676"/>
            <a:ext cx="5943600" cy="3461385"/>
          </a:xfrm>
          <a:prstGeom prst="rect">
            <a:avLst/>
          </a:prstGeom>
        </p:spPr>
      </p:pic>
    </p:spTree>
    <p:extLst>
      <p:ext uri="{BB962C8B-B14F-4D97-AF65-F5344CB8AC3E}">
        <p14:creationId xmlns:p14="http://schemas.microsoft.com/office/powerpoint/2010/main" val="2619943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err="1" smtClean="0"/>
              <a:t>Jurat</a:t>
            </a:r>
            <a:r>
              <a:rPr lang="en-US" dirty="0" smtClean="0"/>
              <a:t> Example</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endParaRPr lang="en-US" dirty="0" smtClean="0"/>
          </a:p>
          <a:p>
            <a:pPr marL="342900" lvl="1" indent="0">
              <a:buNone/>
            </a:pPr>
            <a:endParaRPr lang="en-US" dirty="0" smtClean="0"/>
          </a:p>
          <a:p>
            <a:endParaRPr lang="en-US" dirty="0"/>
          </a:p>
        </p:txBody>
      </p:sp>
      <p:pic>
        <p:nvPicPr>
          <p:cNvPr id="5" name="Picture 4"/>
          <p:cNvPicPr/>
          <p:nvPr/>
        </p:nvPicPr>
        <p:blipFill>
          <a:blip r:embed="rId3"/>
          <a:stretch>
            <a:fillRect/>
          </a:stretch>
        </p:blipFill>
        <p:spPr>
          <a:xfrm>
            <a:off x="970471" y="2474145"/>
            <a:ext cx="5943600" cy="3289935"/>
          </a:xfrm>
          <a:prstGeom prst="rect">
            <a:avLst/>
          </a:prstGeom>
        </p:spPr>
      </p:pic>
    </p:spTree>
    <p:extLst>
      <p:ext uri="{BB962C8B-B14F-4D97-AF65-F5344CB8AC3E}">
        <p14:creationId xmlns:p14="http://schemas.microsoft.com/office/powerpoint/2010/main" val="26921032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fontScale="90000"/>
          </a:bodyPr>
          <a:lstStyle/>
          <a:p>
            <a:r>
              <a:rPr lang="en-US" dirty="0" smtClean="0"/>
              <a:t>Notary Resources – ohiosos.gov/notary</a:t>
            </a:r>
            <a:endParaRPr lang="en-US" dirty="0"/>
          </a:p>
        </p:txBody>
      </p:sp>
      <p:sp>
        <p:nvSpPr>
          <p:cNvPr id="3" name="Content Placeholder 2"/>
          <p:cNvSpPr>
            <a:spLocks noGrp="1"/>
          </p:cNvSpPr>
          <p:nvPr>
            <p:ph idx="1"/>
          </p:nvPr>
        </p:nvSpPr>
        <p:spPr>
          <a:xfrm flipH="1">
            <a:off x="8817275" y="4382218"/>
            <a:ext cx="180076" cy="129397"/>
          </a:xfrm>
        </p:spPr>
        <p:txBody>
          <a:bodyPr>
            <a:normAutofit fontScale="25000" lnSpcReduction="20000"/>
          </a:bodyPr>
          <a:lstStyle/>
          <a:p>
            <a:endParaRPr lang="en-US" dirty="0"/>
          </a:p>
          <a:p>
            <a:endParaRPr lang="en-US" dirty="0" smtClean="0"/>
          </a:p>
          <a:p>
            <a:endParaRPr lang="en-US" dirty="0" smtClean="0"/>
          </a:p>
        </p:txBody>
      </p:sp>
      <p:pic>
        <p:nvPicPr>
          <p:cNvPr id="4" name="Picture 3"/>
          <p:cNvPicPr>
            <a:picLocks noChangeAspect="1"/>
          </p:cNvPicPr>
          <p:nvPr/>
        </p:nvPicPr>
        <p:blipFill>
          <a:blip r:embed="rId3"/>
          <a:stretch>
            <a:fillRect/>
          </a:stretch>
        </p:blipFill>
        <p:spPr>
          <a:xfrm>
            <a:off x="80798" y="2318148"/>
            <a:ext cx="9063202" cy="1693052"/>
          </a:xfrm>
          <a:prstGeom prst="rect">
            <a:avLst/>
          </a:prstGeom>
        </p:spPr>
      </p:pic>
    </p:spTree>
    <p:extLst>
      <p:ext uri="{BB962C8B-B14F-4D97-AF65-F5344CB8AC3E}">
        <p14:creationId xmlns:p14="http://schemas.microsoft.com/office/powerpoint/2010/main" val="4288065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Notary Advisory Board</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r>
              <a:rPr lang="en-US" sz="2400" dirty="0" smtClean="0"/>
              <a:t>Investigate notary complaints</a:t>
            </a:r>
          </a:p>
          <a:p>
            <a:r>
              <a:rPr lang="en-US" sz="2400" dirty="0" smtClean="0"/>
              <a:t>Recommend discipline</a:t>
            </a:r>
          </a:p>
          <a:p>
            <a:r>
              <a:rPr lang="en-US" sz="2400" dirty="0" smtClean="0"/>
              <a:t>Review and recommend legislative changes</a:t>
            </a:r>
          </a:p>
          <a:p>
            <a:r>
              <a:rPr lang="en-US" sz="2400" dirty="0" smtClean="0"/>
              <a:t>Review and </a:t>
            </a:r>
            <a:r>
              <a:rPr lang="en-US" sz="2400" smtClean="0"/>
              <a:t>recommend procedural </a:t>
            </a:r>
            <a:r>
              <a:rPr lang="en-US" sz="2400" dirty="0" smtClean="0"/>
              <a:t>changes </a:t>
            </a:r>
            <a:endParaRPr lang="en-US" sz="2000" dirty="0"/>
          </a:p>
          <a:p>
            <a:pPr marL="0" indent="0">
              <a:buNone/>
            </a:pPr>
            <a:endParaRPr lang="en-US" dirty="0"/>
          </a:p>
        </p:txBody>
      </p:sp>
    </p:spTree>
    <p:extLst>
      <p:ext uri="{BB962C8B-B14F-4D97-AF65-F5344CB8AC3E}">
        <p14:creationId xmlns:p14="http://schemas.microsoft.com/office/powerpoint/2010/main" val="4676208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a:t>Notarizations and COVID-19</a:t>
            </a:r>
          </a:p>
        </p:txBody>
      </p:sp>
      <p:sp>
        <p:nvSpPr>
          <p:cNvPr id="3" name="Content Placeholder 2"/>
          <p:cNvSpPr>
            <a:spLocks noGrp="1"/>
          </p:cNvSpPr>
          <p:nvPr>
            <p:ph idx="1"/>
          </p:nvPr>
        </p:nvSpPr>
        <p:spPr>
          <a:xfrm>
            <a:off x="628650" y="2408635"/>
            <a:ext cx="7886700" cy="3263504"/>
          </a:xfrm>
        </p:spPr>
        <p:txBody>
          <a:bodyPr>
            <a:normAutofit/>
          </a:bodyPr>
          <a:lstStyle/>
          <a:p>
            <a:r>
              <a:rPr lang="en-US" sz="3200" dirty="0" smtClean="0"/>
              <a:t>Changes to make traditional in person notarizations safe for the notary public and the signer(s).</a:t>
            </a:r>
          </a:p>
          <a:p>
            <a:r>
              <a:rPr lang="en-US" sz="3200" dirty="0" smtClean="0"/>
              <a:t>Executive Orders temporarily permitting other types of remote notarizations in other states. </a:t>
            </a:r>
          </a:p>
          <a:p>
            <a:pPr marL="0" indent="0">
              <a:buNone/>
            </a:pPr>
            <a:endParaRPr lang="en-US" dirty="0"/>
          </a:p>
        </p:txBody>
      </p:sp>
    </p:spTree>
    <p:extLst>
      <p:ext uri="{BB962C8B-B14F-4D97-AF65-F5344CB8AC3E}">
        <p14:creationId xmlns:p14="http://schemas.microsoft.com/office/powerpoint/2010/main" val="40921714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Remote Ink-Signed Notarial Acts</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r>
              <a:rPr lang="en-US" sz="2000" dirty="0"/>
              <a:t>What is Remote Ink-signed notarization? </a:t>
            </a:r>
          </a:p>
          <a:p>
            <a:pPr lvl="1"/>
            <a:r>
              <a:rPr lang="en-US" sz="1700" dirty="0"/>
              <a:t>Remote Ink-signed notarizations (RIN) occur when the person signing the document and the notary do not have to be in the same place or connected on an online notarization </a:t>
            </a:r>
            <a:r>
              <a:rPr lang="en-US" sz="1700" dirty="0" smtClean="0"/>
              <a:t>system</a:t>
            </a:r>
            <a:r>
              <a:rPr lang="en-US" sz="1700" dirty="0"/>
              <a:t>.</a:t>
            </a:r>
          </a:p>
          <a:p>
            <a:pPr lvl="1"/>
            <a:r>
              <a:rPr lang="en-US" sz="1700" dirty="0"/>
              <a:t>The signer has the physical </a:t>
            </a:r>
            <a:r>
              <a:rPr lang="en-US" sz="1700" dirty="0" smtClean="0"/>
              <a:t>document, </a:t>
            </a:r>
            <a:r>
              <a:rPr lang="en-US" sz="1700" dirty="0"/>
              <a:t>the notary examines the government-issued identification through audio- visual technology (</a:t>
            </a:r>
            <a:r>
              <a:rPr lang="en-US" sz="1700" dirty="0" err="1"/>
              <a:t>Facetime</a:t>
            </a:r>
            <a:r>
              <a:rPr lang="en-US" sz="1700" dirty="0"/>
              <a:t>, Zoom, Microsoft Teams, </a:t>
            </a:r>
            <a:r>
              <a:rPr lang="en-US" sz="1700" dirty="0" err="1"/>
              <a:t>etc</a:t>
            </a:r>
            <a:r>
              <a:rPr lang="en-US" sz="1700" dirty="0"/>
              <a:t>), </a:t>
            </a:r>
            <a:r>
              <a:rPr lang="en-US" sz="1700" dirty="0" smtClean="0"/>
              <a:t>a wet signature is used on the physical document and the notary witnesses the signing, the signer sends the document to </a:t>
            </a:r>
            <a:r>
              <a:rPr lang="en-US" sz="1700" dirty="0"/>
              <a:t>the notary via US Mail or in-person drop off, and after </a:t>
            </a:r>
            <a:r>
              <a:rPr lang="en-US" sz="1700" dirty="0" err="1"/>
              <a:t>reciept</a:t>
            </a:r>
            <a:r>
              <a:rPr lang="en-US" sz="1700" dirty="0"/>
              <a:t> the notary affixes their seal and completes the notarial certificate.  </a:t>
            </a:r>
            <a:endParaRPr lang="en-US" sz="1700" dirty="0" smtClean="0"/>
          </a:p>
          <a:p>
            <a:pPr lvl="1"/>
            <a:r>
              <a:rPr lang="en-US" sz="1700" dirty="0" smtClean="0"/>
              <a:t>Some </a:t>
            </a:r>
            <a:r>
              <a:rPr lang="en-US" sz="1700" dirty="0"/>
              <a:t>states are referring to this as Audio-Visual Notarizations and permitting the signer to fax or email the signed document to the notary. </a:t>
            </a:r>
          </a:p>
          <a:p>
            <a:pPr marL="0" indent="0">
              <a:buNone/>
            </a:pPr>
            <a:endParaRPr lang="en-US" dirty="0"/>
          </a:p>
        </p:txBody>
      </p:sp>
    </p:spTree>
    <p:extLst>
      <p:ext uri="{BB962C8B-B14F-4D97-AF65-F5344CB8AC3E}">
        <p14:creationId xmlns:p14="http://schemas.microsoft.com/office/powerpoint/2010/main" val="2209913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Remote Ink-Signed Notarial Acts</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r>
              <a:rPr lang="en-US" sz="2400" dirty="0"/>
              <a:t>Is it Legal in Ohio?</a:t>
            </a:r>
          </a:p>
          <a:p>
            <a:pPr lvl="1"/>
            <a:r>
              <a:rPr lang="en-US" sz="2000" dirty="0"/>
              <a:t>No, some states without remote online notarization laws in place have permitted this by executive order during the pandemic. Unlike remote online notarizations, audio-visual notarization does not need to be fully digital and does not need to be done on a specific platform. This means a signer and notary could use FaceTime or  Zoom to complete the act and then use electronic signatures on the document or scan and email the signed document. Ohio requires the use of an online notarization system.</a:t>
            </a:r>
          </a:p>
        </p:txBody>
      </p:sp>
    </p:spTree>
    <p:extLst>
      <p:ext uri="{BB962C8B-B14F-4D97-AF65-F5344CB8AC3E}">
        <p14:creationId xmlns:p14="http://schemas.microsoft.com/office/powerpoint/2010/main" val="28814398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Questions?</a:t>
            </a:r>
            <a:endParaRPr lang="en-US" dirty="0"/>
          </a:p>
        </p:txBody>
      </p:sp>
      <p:sp>
        <p:nvSpPr>
          <p:cNvPr id="3" name="Content Placeholder 2"/>
          <p:cNvSpPr>
            <a:spLocks noGrp="1"/>
          </p:cNvSpPr>
          <p:nvPr>
            <p:ph idx="1"/>
          </p:nvPr>
        </p:nvSpPr>
        <p:spPr>
          <a:xfrm>
            <a:off x="628650" y="2408635"/>
            <a:ext cx="7886700" cy="3263504"/>
          </a:xfrm>
        </p:spPr>
        <p:txBody>
          <a:bodyPr>
            <a:normAutofit/>
          </a:bodyPr>
          <a:lstStyle/>
          <a:p>
            <a:pPr marL="0" indent="0">
              <a:buNone/>
            </a:pPr>
            <a:r>
              <a:rPr lang="en-US" sz="2800" dirty="0" smtClean="0"/>
              <a:t>Allison DeSantis</a:t>
            </a:r>
          </a:p>
          <a:p>
            <a:pPr marL="0" indent="0">
              <a:buNone/>
            </a:pPr>
            <a:r>
              <a:rPr lang="en-US" sz="2800" dirty="0" smtClean="0"/>
              <a:t>Director of Business Services and </a:t>
            </a:r>
          </a:p>
          <a:p>
            <a:pPr marL="0" indent="0">
              <a:buNone/>
            </a:pPr>
            <a:r>
              <a:rPr lang="en-US" sz="2800" dirty="0" smtClean="0"/>
              <a:t>Deputy Assistant Secretary of State </a:t>
            </a:r>
          </a:p>
          <a:p>
            <a:pPr marL="0" indent="0">
              <a:buNone/>
            </a:pPr>
            <a:r>
              <a:rPr lang="en-US" sz="2800" dirty="0" smtClean="0">
                <a:hlinkClick r:id="rId3"/>
              </a:rPr>
              <a:t>adesantis@ohiosos.gov</a:t>
            </a:r>
            <a:endParaRPr lang="en-US" sz="2800" dirty="0" smtClean="0"/>
          </a:p>
          <a:p>
            <a:pPr marL="0" indent="0">
              <a:buNone/>
            </a:pPr>
            <a:endParaRPr lang="en-US" sz="2800" dirty="0"/>
          </a:p>
          <a:p>
            <a:pPr marL="0" indent="0">
              <a:buNone/>
            </a:pPr>
            <a:r>
              <a:rPr lang="en-US" sz="2800" dirty="0" smtClean="0"/>
              <a:t>General Notary Questions: </a:t>
            </a:r>
            <a:r>
              <a:rPr lang="en-US" sz="2800" dirty="0" smtClean="0">
                <a:hlinkClick r:id="rId4"/>
              </a:rPr>
              <a:t>notary@ohiosos.gov</a:t>
            </a:r>
            <a:endParaRPr lang="en-US" sz="2800" dirty="0" smtClean="0"/>
          </a:p>
          <a:p>
            <a:pPr marL="0" indent="0">
              <a:buNone/>
            </a:pPr>
            <a:endParaRPr lang="en-US" sz="2800" dirty="0" smtClean="0"/>
          </a:p>
          <a:p>
            <a:pPr marL="0" indent="0">
              <a:buNone/>
            </a:pPr>
            <a:endParaRPr lang="en-US" sz="2800" dirty="0" smtClean="0"/>
          </a:p>
          <a:p>
            <a:endParaRPr lang="en-US" dirty="0"/>
          </a:p>
        </p:txBody>
      </p:sp>
    </p:spTree>
    <p:extLst>
      <p:ext uri="{BB962C8B-B14F-4D97-AF65-F5344CB8AC3E}">
        <p14:creationId xmlns:p14="http://schemas.microsoft.com/office/powerpoint/2010/main" val="3629276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Modernizing the Process</a:t>
            </a:r>
            <a:endParaRPr lang="en-US" dirty="0"/>
          </a:p>
        </p:txBody>
      </p:sp>
      <p:sp>
        <p:nvSpPr>
          <p:cNvPr id="3" name="Content Placeholder 2"/>
          <p:cNvSpPr>
            <a:spLocks noGrp="1"/>
          </p:cNvSpPr>
          <p:nvPr>
            <p:ph idx="1"/>
          </p:nvPr>
        </p:nvSpPr>
        <p:spPr>
          <a:xfrm>
            <a:off x="628650" y="2408635"/>
            <a:ext cx="7886700" cy="3263504"/>
          </a:xfrm>
        </p:spPr>
        <p:txBody>
          <a:bodyPr/>
          <a:lstStyle/>
          <a:p>
            <a:pPr marL="0" indent="0">
              <a:buNone/>
            </a:pPr>
            <a:r>
              <a:rPr lang="en-US" sz="2800" dirty="0" smtClean="0"/>
              <a:t>Legislative goals:</a:t>
            </a:r>
          </a:p>
          <a:p>
            <a:r>
              <a:rPr lang="en-US" sz="2800" dirty="0"/>
              <a:t>S</a:t>
            </a:r>
            <a:r>
              <a:rPr lang="en-US" sz="2800" dirty="0" smtClean="0"/>
              <a:t>tandardize the notary commission process</a:t>
            </a:r>
          </a:p>
          <a:p>
            <a:r>
              <a:rPr lang="en-US" sz="2800" dirty="0" smtClean="0"/>
              <a:t>Centralize the process to the Secretary of State’s Office</a:t>
            </a:r>
          </a:p>
          <a:p>
            <a:r>
              <a:rPr lang="en-US" sz="2800" dirty="0" smtClean="0"/>
              <a:t>Permit electronic and online notarization</a:t>
            </a:r>
          </a:p>
          <a:p>
            <a:pPr marL="0" indent="0">
              <a:buNone/>
            </a:pPr>
            <a:endParaRPr lang="en-US" dirty="0"/>
          </a:p>
        </p:txBody>
      </p:sp>
    </p:spTree>
    <p:extLst>
      <p:ext uri="{BB962C8B-B14F-4D97-AF65-F5344CB8AC3E}">
        <p14:creationId xmlns:p14="http://schemas.microsoft.com/office/powerpoint/2010/main" val="2358549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Senate Bill 263</a:t>
            </a:r>
            <a:endParaRPr lang="en-US" dirty="0"/>
          </a:p>
        </p:txBody>
      </p:sp>
      <p:sp>
        <p:nvSpPr>
          <p:cNvPr id="3" name="Content Placeholder 2"/>
          <p:cNvSpPr>
            <a:spLocks noGrp="1"/>
          </p:cNvSpPr>
          <p:nvPr>
            <p:ph idx="1"/>
          </p:nvPr>
        </p:nvSpPr>
        <p:spPr>
          <a:xfrm>
            <a:off x="628650" y="2251494"/>
            <a:ext cx="7886700" cy="3562709"/>
          </a:xfrm>
        </p:spPr>
        <p:txBody>
          <a:bodyPr>
            <a:normAutofit lnSpcReduction="10000"/>
          </a:bodyPr>
          <a:lstStyle/>
          <a:p>
            <a:r>
              <a:rPr lang="en-US" sz="2800" dirty="0" smtClean="0"/>
              <a:t>Senate Bill 263, the Notary Public Modernization Act was passed in December of 2018. </a:t>
            </a:r>
          </a:p>
          <a:p>
            <a:r>
              <a:rPr lang="en-US" sz="2800" dirty="0" smtClean="0"/>
              <a:t>The act took effect on March 20, 2019 with a delayed effective date of September 20, 2019 for most sections. </a:t>
            </a:r>
          </a:p>
          <a:p>
            <a:r>
              <a:rPr lang="en-US" sz="2800" dirty="0" smtClean="0"/>
              <a:t>The </a:t>
            </a:r>
            <a:r>
              <a:rPr lang="en-US" sz="2800" smtClean="0"/>
              <a:t>act modernize </a:t>
            </a:r>
            <a:r>
              <a:rPr lang="en-US" sz="2800" dirty="0" smtClean="0"/>
              <a:t>the process of obtaining a notary commission and permits electronic and online notarization.  </a:t>
            </a:r>
          </a:p>
          <a:p>
            <a:endParaRPr lang="en-US" dirty="0"/>
          </a:p>
        </p:txBody>
      </p:sp>
    </p:spTree>
    <p:extLst>
      <p:ext uri="{BB962C8B-B14F-4D97-AF65-F5344CB8AC3E}">
        <p14:creationId xmlns:p14="http://schemas.microsoft.com/office/powerpoint/2010/main" val="3575267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Understanding the Changes</a:t>
            </a:r>
            <a:endParaRPr lang="en-US" dirty="0"/>
          </a:p>
        </p:txBody>
      </p:sp>
      <p:sp>
        <p:nvSpPr>
          <p:cNvPr id="3" name="Content Placeholder 2"/>
          <p:cNvSpPr>
            <a:spLocks noGrp="1"/>
          </p:cNvSpPr>
          <p:nvPr>
            <p:ph idx="1"/>
          </p:nvPr>
        </p:nvSpPr>
        <p:spPr>
          <a:xfrm>
            <a:off x="628650" y="2251494"/>
            <a:ext cx="7886700" cy="3562709"/>
          </a:xfrm>
        </p:spPr>
        <p:txBody>
          <a:bodyPr>
            <a:normAutofit lnSpcReduction="10000"/>
          </a:bodyPr>
          <a:lstStyle/>
          <a:p>
            <a:r>
              <a:rPr lang="en-US" sz="2800" dirty="0" smtClean="0"/>
              <a:t>The Secretary of State will oversee the commissioning and must adopt administrative rules.</a:t>
            </a:r>
          </a:p>
          <a:p>
            <a:r>
              <a:rPr lang="en-US" sz="2800" dirty="0" smtClean="0"/>
              <a:t>Sets consistent qualification requirements.</a:t>
            </a:r>
          </a:p>
          <a:p>
            <a:r>
              <a:rPr lang="en-US" sz="2800" dirty="0" smtClean="0"/>
              <a:t>Permits in-person electronic notarizations</a:t>
            </a:r>
          </a:p>
          <a:p>
            <a:r>
              <a:rPr lang="en-US" sz="2800" dirty="0" smtClean="0"/>
              <a:t>Permits online notarizations</a:t>
            </a:r>
          </a:p>
          <a:p>
            <a:r>
              <a:rPr lang="en-US" sz="2800" dirty="0" smtClean="0"/>
              <a:t>Increases fees charged by a notary public for an act.</a:t>
            </a:r>
          </a:p>
          <a:p>
            <a:endParaRPr lang="en-US" sz="2800" dirty="0" smtClean="0"/>
          </a:p>
          <a:p>
            <a:endParaRPr lang="en-US" sz="2800" dirty="0" smtClean="0"/>
          </a:p>
          <a:p>
            <a:endParaRPr lang="en-US" dirty="0"/>
          </a:p>
        </p:txBody>
      </p:sp>
    </p:spTree>
    <p:extLst>
      <p:ext uri="{BB962C8B-B14F-4D97-AF65-F5344CB8AC3E}">
        <p14:creationId xmlns:p14="http://schemas.microsoft.com/office/powerpoint/2010/main" val="3363909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Administrative Rules</a:t>
            </a:r>
            <a:endParaRPr lang="en-US" dirty="0"/>
          </a:p>
        </p:txBody>
      </p:sp>
      <p:sp>
        <p:nvSpPr>
          <p:cNvPr id="3" name="Content Placeholder 2"/>
          <p:cNvSpPr>
            <a:spLocks noGrp="1"/>
          </p:cNvSpPr>
          <p:nvPr>
            <p:ph idx="1"/>
          </p:nvPr>
        </p:nvSpPr>
        <p:spPr>
          <a:xfrm>
            <a:off x="628650" y="2408635"/>
            <a:ext cx="7886700" cy="3263504"/>
          </a:xfrm>
        </p:spPr>
        <p:txBody>
          <a:bodyPr/>
          <a:lstStyle/>
          <a:p>
            <a:r>
              <a:rPr lang="en-US" sz="2200" dirty="0" smtClean="0"/>
              <a:t>Standards and Curricula for the education program and test</a:t>
            </a:r>
          </a:p>
          <a:p>
            <a:r>
              <a:rPr lang="en-US" sz="2200" dirty="0" smtClean="0"/>
              <a:t>Approve Authorized Education and Testing Providers</a:t>
            </a:r>
          </a:p>
          <a:p>
            <a:r>
              <a:rPr lang="en-US" sz="2200" dirty="0" smtClean="0"/>
              <a:t>Fees to be paid to the Authorized Provider for services</a:t>
            </a:r>
          </a:p>
          <a:p>
            <a:r>
              <a:rPr lang="en-US" sz="2200" dirty="0"/>
              <a:t>Technology Standards for Electronic and Online Notarial Acts</a:t>
            </a:r>
          </a:p>
          <a:p>
            <a:r>
              <a:rPr lang="en-US" sz="2200" dirty="0" smtClean="0"/>
              <a:t>Procedures for Investigations and Discipline </a:t>
            </a:r>
          </a:p>
          <a:p>
            <a:r>
              <a:rPr lang="en-US" sz="2200" dirty="0" smtClean="0"/>
              <a:t>Modified forms of Notarial Certificates for Electronic and Online Notarial Acts</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611687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Education and Testing Requirements</a:t>
            </a:r>
            <a:endParaRPr lang="en-US" dirty="0"/>
          </a:p>
        </p:txBody>
      </p:sp>
      <p:sp>
        <p:nvSpPr>
          <p:cNvPr id="3" name="Content Placeholder 2"/>
          <p:cNvSpPr>
            <a:spLocks noGrp="1"/>
          </p:cNvSpPr>
          <p:nvPr>
            <p:ph idx="1"/>
          </p:nvPr>
        </p:nvSpPr>
        <p:spPr>
          <a:xfrm>
            <a:off x="628650" y="2408635"/>
            <a:ext cx="7886700" cy="3263504"/>
          </a:xfrm>
        </p:spPr>
        <p:txBody>
          <a:bodyPr/>
          <a:lstStyle/>
          <a:p>
            <a:r>
              <a:rPr lang="en-US" sz="2800" dirty="0" smtClean="0"/>
              <a:t>Standards and Curricula for the Education Program</a:t>
            </a:r>
          </a:p>
          <a:p>
            <a:r>
              <a:rPr lang="en-US" sz="2800" dirty="0" smtClean="0"/>
              <a:t>Online Education and Testing</a:t>
            </a:r>
          </a:p>
          <a:p>
            <a:r>
              <a:rPr lang="en-US" sz="2800" dirty="0" smtClean="0"/>
              <a:t>Requirement for number of hours of education</a:t>
            </a:r>
          </a:p>
          <a:p>
            <a:r>
              <a:rPr lang="en-US" sz="2800" dirty="0" smtClean="0"/>
              <a:t>Continuing education requirement for renewals </a:t>
            </a:r>
          </a:p>
          <a:p>
            <a:endParaRPr lang="en-US" dirty="0" smtClean="0"/>
          </a:p>
          <a:p>
            <a:endParaRPr lang="en-US" dirty="0"/>
          </a:p>
        </p:txBody>
      </p:sp>
    </p:spTree>
    <p:extLst>
      <p:ext uri="{BB962C8B-B14F-4D97-AF65-F5344CB8AC3E}">
        <p14:creationId xmlns:p14="http://schemas.microsoft.com/office/powerpoint/2010/main" val="3654696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Authorized Providers</a:t>
            </a:r>
            <a:endParaRPr lang="en-US" dirty="0"/>
          </a:p>
        </p:txBody>
      </p:sp>
      <p:sp>
        <p:nvSpPr>
          <p:cNvPr id="3" name="Content Placeholder 2"/>
          <p:cNvSpPr>
            <a:spLocks noGrp="1"/>
          </p:cNvSpPr>
          <p:nvPr>
            <p:ph idx="1"/>
          </p:nvPr>
        </p:nvSpPr>
        <p:spPr>
          <a:xfrm>
            <a:off x="628650" y="2408635"/>
            <a:ext cx="7886700" cy="3263504"/>
          </a:xfrm>
        </p:spPr>
        <p:txBody>
          <a:bodyPr/>
          <a:lstStyle/>
          <a:p>
            <a:r>
              <a:rPr lang="en-US" sz="2800" dirty="0" smtClean="0"/>
              <a:t>Address Authorized Providers by Rule</a:t>
            </a:r>
          </a:p>
          <a:p>
            <a:r>
              <a:rPr lang="en-US" sz="2800" dirty="0" smtClean="0"/>
              <a:t>Entities that the SOS </a:t>
            </a:r>
            <a:r>
              <a:rPr lang="en-US" sz="2800" u="sng" dirty="0" smtClean="0"/>
              <a:t>must</a:t>
            </a:r>
            <a:r>
              <a:rPr lang="en-US" sz="2800" dirty="0" smtClean="0"/>
              <a:t> approve and others that we </a:t>
            </a:r>
            <a:r>
              <a:rPr lang="en-US" sz="2800" u="sng" dirty="0" smtClean="0"/>
              <a:t>may</a:t>
            </a:r>
            <a:r>
              <a:rPr lang="en-US" sz="2800" dirty="0" smtClean="0"/>
              <a:t> approve</a:t>
            </a:r>
          </a:p>
          <a:p>
            <a:r>
              <a:rPr lang="en-US" sz="2800" dirty="0" smtClean="0"/>
              <a:t>Process to Select Authorized Providers </a:t>
            </a:r>
          </a:p>
          <a:p>
            <a:endParaRPr lang="en-US" dirty="0" smtClean="0"/>
          </a:p>
          <a:p>
            <a:endParaRPr lang="en-US" dirty="0"/>
          </a:p>
        </p:txBody>
      </p:sp>
    </p:spTree>
    <p:extLst>
      <p:ext uri="{BB962C8B-B14F-4D97-AF65-F5344CB8AC3E}">
        <p14:creationId xmlns:p14="http://schemas.microsoft.com/office/powerpoint/2010/main" val="3461610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23976"/>
            <a:ext cx="7886700" cy="994172"/>
          </a:xfrm>
        </p:spPr>
        <p:txBody>
          <a:bodyPr>
            <a:normAutofit/>
          </a:bodyPr>
          <a:lstStyle/>
          <a:p>
            <a:r>
              <a:rPr lang="en-US" dirty="0" smtClean="0"/>
              <a:t>Technology Standards</a:t>
            </a:r>
            <a:endParaRPr lang="en-US" dirty="0"/>
          </a:p>
        </p:txBody>
      </p:sp>
      <p:sp>
        <p:nvSpPr>
          <p:cNvPr id="3" name="Content Placeholder 2"/>
          <p:cNvSpPr>
            <a:spLocks noGrp="1"/>
          </p:cNvSpPr>
          <p:nvPr>
            <p:ph idx="1"/>
          </p:nvPr>
        </p:nvSpPr>
        <p:spPr>
          <a:xfrm>
            <a:off x="628650" y="2408635"/>
            <a:ext cx="7886700" cy="3263504"/>
          </a:xfrm>
        </p:spPr>
        <p:txBody>
          <a:bodyPr>
            <a:normAutofit lnSpcReduction="10000"/>
          </a:bodyPr>
          <a:lstStyle/>
          <a:p>
            <a:r>
              <a:rPr lang="en-US" sz="2800" dirty="0" smtClean="0"/>
              <a:t>Mortgage </a:t>
            </a:r>
            <a:r>
              <a:rPr lang="en-US" sz="2800" dirty="0"/>
              <a:t>Industry Standards Maintenance Organization </a:t>
            </a:r>
            <a:r>
              <a:rPr lang="en-US" sz="2800" dirty="0" smtClean="0"/>
              <a:t>(MISMO)</a:t>
            </a:r>
            <a:r>
              <a:rPr lang="en-US" sz="2500" dirty="0" smtClean="0"/>
              <a:t> drafted remote </a:t>
            </a:r>
            <a:r>
              <a:rPr lang="en-US" sz="2500" dirty="0"/>
              <a:t>online notarization </a:t>
            </a:r>
            <a:r>
              <a:rPr lang="en-US" sz="2500" dirty="0" smtClean="0"/>
              <a:t>standards.</a:t>
            </a:r>
          </a:p>
          <a:p>
            <a:pPr lvl="1"/>
            <a:r>
              <a:rPr lang="en-US" sz="2200" dirty="0" smtClean="0"/>
              <a:t>Credential Analysis</a:t>
            </a:r>
          </a:p>
          <a:p>
            <a:pPr lvl="1"/>
            <a:r>
              <a:rPr lang="en-US" sz="2200" dirty="0" smtClean="0"/>
              <a:t>Dynamic Knowledge-Based Authentication</a:t>
            </a:r>
          </a:p>
          <a:p>
            <a:pPr lvl="1"/>
            <a:r>
              <a:rPr lang="en-US" sz="2200" dirty="0" smtClean="0"/>
              <a:t>Audio Video Quality </a:t>
            </a:r>
          </a:p>
          <a:p>
            <a:pPr lvl="1"/>
            <a:r>
              <a:rPr lang="en-US" sz="2200" dirty="0" smtClean="0"/>
              <a:t>Storage of Notarial Records</a:t>
            </a:r>
          </a:p>
          <a:p>
            <a:pPr lvl="1"/>
            <a:r>
              <a:rPr lang="en-US" sz="2200" dirty="0" smtClean="0"/>
              <a:t>Post-Execution Records</a:t>
            </a:r>
          </a:p>
          <a:p>
            <a:pPr lvl="1"/>
            <a:r>
              <a:rPr lang="en-US" sz="2200" dirty="0" smtClean="0"/>
              <a:t>Security Considerations</a:t>
            </a:r>
          </a:p>
        </p:txBody>
      </p:sp>
    </p:spTree>
    <p:extLst>
      <p:ext uri="{BB962C8B-B14F-4D97-AF65-F5344CB8AC3E}">
        <p14:creationId xmlns:p14="http://schemas.microsoft.com/office/powerpoint/2010/main" val="243943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R_Colors">
      <a:dk1>
        <a:srgbClr val="004677"/>
      </a:dk1>
      <a:lt1>
        <a:sysClr val="window" lastClr="FFFFFF"/>
      </a:lt1>
      <a:dk2>
        <a:srgbClr val="971B2F"/>
      </a:dk2>
      <a:lt2>
        <a:srgbClr val="BBBCBC"/>
      </a:lt2>
      <a:accent1>
        <a:srgbClr val="BBBCBC"/>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LR_Branding">
      <a:majorFont>
        <a:latin typeface="Segoe UI Black"/>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ourney to Enactment.potx" id="{56C29557-BA48-4DB7-9D1D-C46D5839DFC4}" vid="{0B047887-9DDF-45FF-B73E-BB75E7081FF9}"/>
    </a:ext>
  </a:extLst>
</a:theme>
</file>

<file path=docProps/app.xml><?xml version="1.0" encoding="utf-8"?>
<Properties xmlns="http://schemas.openxmlformats.org/officeDocument/2006/extended-properties" xmlns:vt="http://schemas.openxmlformats.org/officeDocument/2006/docPropsVTypes">
  <Template>Journey to Enactment</Template>
  <TotalTime>1368</TotalTime>
  <Words>1999</Words>
  <Application>Microsoft Office PowerPoint</Application>
  <PresentationFormat>On-screen Show (4:3)</PresentationFormat>
  <Paragraphs>153</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Segoe UI</vt:lpstr>
      <vt:lpstr>Segoe UI Black</vt:lpstr>
      <vt:lpstr>Segoe UI Semibold</vt:lpstr>
      <vt:lpstr>Office Theme</vt:lpstr>
      <vt:lpstr>Notary Modernization Act</vt:lpstr>
      <vt:lpstr>Previous Law in Ohio </vt:lpstr>
      <vt:lpstr>Modernizing the Process</vt:lpstr>
      <vt:lpstr>Senate Bill 263</vt:lpstr>
      <vt:lpstr>Understanding the Changes</vt:lpstr>
      <vt:lpstr>Administrative Rules</vt:lpstr>
      <vt:lpstr>Education and Testing Requirements</vt:lpstr>
      <vt:lpstr>Authorized Providers</vt:lpstr>
      <vt:lpstr>Technology Standards</vt:lpstr>
      <vt:lpstr>Investigations and Discipline</vt:lpstr>
      <vt:lpstr>Electronic Notarial Acts </vt:lpstr>
      <vt:lpstr>Online Notarization </vt:lpstr>
      <vt:lpstr>Requirements for Maintaining a Notary Commission</vt:lpstr>
      <vt:lpstr>Non-Attorney Application Process – New Commission</vt:lpstr>
      <vt:lpstr>Attorney Application Process – New Commission</vt:lpstr>
      <vt:lpstr>Non-Attorney Application Process – Commission Renewal</vt:lpstr>
      <vt:lpstr>Online Authorization Application Process </vt:lpstr>
      <vt:lpstr>Online Authorization Renewal Application Process </vt:lpstr>
      <vt:lpstr>Notarial Act Fees</vt:lpstr>
      <vt:lpstr>Prohibited Acts</vt:lpstr>
      <vt:lpstr>Authentications and Apostilles</vt:lpstr>
      <vt:lpstr>Acknowledgment Example</vt:lpstr>
      <vt:lpstr>Jurat Example</vt:lpstr>
      <vt:lpstr>Notary Resources – ohiosos.gov/notary</vt:lpstr>
      <vt:lpstr>Notary Advisory Board</vt:lpstr>
      <vt:lpstr>Notarizations and COVID-19</vt:lpstr>
      <vt:lpstr>Remote Ink-Signed Notarial Acts</vt:lpstr>
      <vt:lpstr>Remote Ink-Signed Notarial Acts</vt:lpstr>
      <vt:lpstr>Questions?</vt:lpstr>
    </vt:vector>
  </TitlesOfParts>
  <Company>Ohio SOS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Journey to Enactment: Ohio’s Notary Statute Reform</dc:title>
  <dc:creator>DeSantis, Allison</dc:creator>
  <cp:lastModifiedBy>DeSantis, Allison</cp:lastModifiedBy>
  <cp:revision>46</cp:revision>
  <cp:lastPrinted>2019-08-13T13:30:59Z</cp:lastPrinted>
  <dcterms:created xsi:type="dcterms:W3CDTF">2019-06-29T11:43:02Z</dcterms:created>
  <dcterms:modified xsi:type="dcterms:W3CDTF">2021-01-11T21:27:17Z</dcterms:modified>
</cp:coreProperties>
</file>